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1" r:id="rId3"/>
    <p:sldId id="284" r:id="rId4"/>
    <p:sldId id="296" r:id="rId5"/>
    <p:sldId id="306" r:id="rId6"/>
    <p:sldId id="295" r:id="rId7"/>
    <p:sldId id="294" r:id="rId8"/>
    <p:sldId id="297" r:id="rId9"/>
    <p:sldId id="298" r:id="rId10"/>
    <p:sldId id="299" r:id="rId11"/>
    <p:sldId id="301" r:id="rId12"/>
    <p:sldId id="302" r:id="rId13"/>
    <p:sldId id="303" r:id="rId14"/>
    <p:sldId id="304" r:id="rId15"/>
    <p:sldId id="305" r:id="rId16"/>
    <p:sldId id="293" r:id="rId17"/>
    <p:sldId id="270" r:id="rId18"/>
    <p:sldId id="269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5" autoAdjust="0"/>
    <p:restoredTop sz="93333" autoAdjust="0"/>
  </p:normalViewPr>
  <p:slideViewPr>
    <p:cSldViewPr snapToGrid="0">
      <p:cViewPr varScale="1">
        <p:scale>
          <a:sx n="103" d="100"/>
          <a:sy n="103" d="100"/>
        </p:scale>
        <p:origin x="9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2BAF69-8DF2-4BB4-804F-8A54B6FA725E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203D7A-9CF1-4D3D-9B4F-42D8A2CB7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130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Mspacethere/EducationOCR-Project-Shim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문제의 풀이를 알려줘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20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하이퍼 파라미터 </a:t>
            </a:r>
            <a:r>
              <a:rPr lang="en-US" altLang="ko-KR"/>
              <a:t>: </a:t>
            </a:r>
            <a:r>
              <a:rPr lang="ko-KR" altLang="en-US"/>
              <a:t>모델을 훈련할 때 조정해야 하는 매개 변수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665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오퍼피팅 현상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239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Google Tesseract OCR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434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Google Tesseract OCR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233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유형 확인 후</a:t>
            </a:r>
            <a:r>
              <a:rPr lang="en-US" altLang="ko-KR"/>
              <a:t>, </a:t>
            </a:r>
            <a:r>
              <a:rPr lang="ko-KR" altLang="en-US"/>
              <a:t>풀이에 도움이 되는 정보 제공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80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ㅎ</a:t>
            </a:r>
            <a:r>
              <a:rPr lang="en-US" altLang="ko-KR" sz="1800" b="1" kern="0" spc="1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github : </a:t>
            </a:r>
            <a:r>
              <a:rPr lang="en-US" altLang="ko-KR" sz="1800" b="1" u="sng" kern="0" spc="1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3"/>
              </a:rPr>
              <a:t>https://github.com/SHIMspacethere/EducationML-Project-Shim</a:t>
            </a:r>
            <a:endParaRPr lang="en-US" altLang="ko-KR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827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197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유형 분류 모델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065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- Front/BackEnd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231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[0, 0, 0]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922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74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Word Embedding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223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Word Embedding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130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Word Embedding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320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하이퍼 파라미터 </a:t>
            </a:r>
            <a:r>
              <a:rPr lang="en-US" altLang="ko-KR"/>
              <a:t>: </a:t>
            </a:r>
            <a:r>
              <a:rPr lang="ko-KR" altLang="en-US"/>
              <a:t>모델을 훈련할 때 조정해야 하는 매개 변수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52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0624A-73F6-FB39-1C37-A3C04FF76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047ADF-3A7B-C374-BEBD-B50D49032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C7F12C-43D8-D965-0FC0-639C849D8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A50932-DAF6-0480-CD3A-16DEE9566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6272A1-F6D3-9882-1048-E3C34A38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1C51ED-4AE2-56E2-529D-26700C26EF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1"/>
            <a:ext cx="12192000" cy="884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62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DF3C2-5357-7EB8-C28B-040676A8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57DE7B-CA46-7A1B-D53D-FFBF53AD0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CE764B-369B-7E69-3B56-3CFED12EC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855E98-B229-630A-FC1E-0C62174B9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337840-621D-2C5E-5CC6-40F25EAE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558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BBF011-3D91-7CF0-CF5C-4A03ABE0E1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622E83-522E-C96B-F1B8-FB1A5E176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B7D24E-91AF-5BDE-6A17-15A8C4E53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65E539-3F6A-C964-E945-983C960FC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7FCD5A-1E42-EE5A-47E5-FF8C4EBB3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418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0B703EC-1A99-32EF-5331-40F3FB6C7A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3E7781B-ED29-2196-D9D4-8E3276354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05C651-72FA-B392-E0A7-CE55EA15A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FB9ED4-A06E-D5C3-3E58-3DBE2871A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764AEF-4286-B811-ABA0-D7D5BC24C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A51A59-2C7F-77C4-0A58-57BF85864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38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8C506E-0E99-9C27-D732-3B1453513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254FA-CAAE-5618-F889-F5BCF20F7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A87A7C-374B-44E3-A990-936420B93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A17ACC-78A0-EB30-0B04-BC80BB5F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A5C240-A0D4-C019-4763-0C4567CC6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375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AD348-E3EB-0539-3A6C-B4B156AC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0BA942-C73D-D4C9-9FFB-F3F4FCE0DC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8432F3-ED56-D8C6-1B70-DBEB50643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E287D1-4432-C07F-129E-A8EC11DB2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CF0C64-44B6-DD36-5608-515FD76AB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BE58ED-4C57-7F77-3FCB-EECFFAE7F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346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B812F-581E-C3F0-E0CF-B5D86F41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D1BB01-843E-CCFC-7039-6E0E37F36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FF90EC-4B4E-462B-D4E6-1587F5CC8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AEE937-A035-61A6-2E3E-FD18B4E307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0452C9-79E2-47B6-1734-2490E7A71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FB7626-A55A-63E9-5225-80FB2BC3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AD3B43-811E-79E3-2D80-6EFE84C53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F93F38-1BD9-F335-67DE-547015BCB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948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86376-5A58-AE02-0044-45C8153D6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80F9A5-4C4D-CF77-06B5-539B1FE1F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3197FF-31BA-5A9B-0E1E-CA70CA32E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72416E-61F8-313A-A82B-B7307B876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915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17953C-C38B-2F6A-7A39-101000F78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C3FF4D-C80D-4D1B-26CF-A0F71870E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F7F465-D6A1-6AF6-416C-E995F5FC6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098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909DE8-718A-76CB-7E3A-411B7E259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D07F3D-D0A0-CBFE-85C8-166ED5867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DC31A3-69DB-C576-CC82-34BA9F06A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2464EE-BCE7-A90B-B978-504B02C30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634995-D3E4-A314-65D4-22DE08936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12DAB8-307F-77B5-1348-4ADB5970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534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9C336-DA0D-FBC6-A6E8-F55E29569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13B61B-FE7D-C0D8-94FB-E40DB4DF1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F7F090-3548-0368-3180-FAB4743A0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7D10F7-711D-B7C2-29D0-77B5D2750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03FB8E-17EF-2F81-8386-A49631ECD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780EFC-C039-D811-9E24-77A24A231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382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F69E81-6A81-4FD6-3E9B-AF4017696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7080FC-ACA6-B0A3-EBD1-7F236610C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BFE574-6280-9916-0CBD-BC91D1139A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E6D70-013F-48D9-923C-156144C7B96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2356FE-860B-F8F4-CF3F-4E399ACCA2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5EEDBE-31D8-05A5-36B3-4FF9A402B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343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HIMspacethere/EducationOCR-Project-Shim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D2E2E82-1AB3-4FB0-2469-21C97DC6B12F}"/>
              </a:ext>
            </a:extLst>
          </p:cNvPr>
          <p:cNvSpPr txBox="1"/>
          <p:nvPr/>
        </p:nvSpPr>
        <p:spPr>
          <a:xfrm>
            <a:off x="1828800" y="744248"/>
            <a:ext cx="8534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 문제의 풀이를 알려줘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7FA061-FF5D-76EB-99A1-A7762E2B2872}"/>
              </a:ext>
            </a:extLst>
          </p:cNvPr>
          <p:cNvSpPr txBox="1"/>
          <p:nvPr/>
        </p:nvSpPr>
        <p:spPr>
          <a:xfrm>
            <a:off x="4034971" y="5852142"/>
            <a:ext cx="75474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/>
              <a:t>2023-09-14 </a:t>
            </a:r>
            <a:r>
              <a:rPr lang="ko-KR" altLang="en-US" sz="2400"/>
              <a:t>진척도 </a:t>
            </a:r>
            <a:r>
              <a:rPr lang="ko-KR" altLang="en-US" sz="2400" dirty="0" err="1"/>
              <a:t>발표본</a:t>
            </a:r>
            <a:endParaRPr lang="en-US" altLang="ko-KR" sz="2400" dirty="0"/>
          </a:p>
          <a:p>
            <a:pPr algn="r"/>
            <a:r>
              <a:rPr lang="ko-KR" altLang="en-US" sz="2400" u="sng" dirty="0"/>
              <a:t>컴퓨터공학과 </a:t>
            </a:r>
            <a:r>
              <a:rPr lang="en-US" altLang="ko-KR" sz="2400" u="sng" dirty="0"/>
              <a:t>4</a:t>
            </a:r>
            <a:r>
              <a:rPr lang="ko-KR" altLang="en-US" sz="2400" u="sng" dirty="0"/>
              <a:t>학년 심현섭</a:t>
            </a:r>
            <a:r>
              <a:rPr lang="en-US" altLang="ko-KR" sz="2400" u="sng"/>
              <a:t>(B811101)</a:t>
            </a:r>
            <a:endParaRPr lang="ko-KR" alt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959239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테스트 케이스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AC703-8CCB-C14C-68F6-6CD8E1B26D48}"/>
              </a:ext>
            </a:extLst>
          </p:cNvPr>
          <p:cNvSpPr txBox="1"/>
          <p:nvPr/>
        </p:nvSpPr>
        <p:spPr>
          <a:xfrm>
            <a:off x="1095375" y="233945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/>
              <a:t>1. </a:t>
            </a:r>
            <a:r>
              <a:rPr lang="ko-KR" altLang="en-US" sz="3600"/>
              <a:t>하이퍼파라미터 최적화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1D7CE-741A-2886-E196-F22D07161E77}"/>
              </a:ext>
            </a:extLst>
          </p:cNvPr>
          <p:cNvSpPr txBox="1"/>
          <p:nvPr/>
        </p:nvSpPr>
        <p:spPr>
          <a:xfrm>
            <a:off x="1724024" y="3648075"/>
            <a:ext cx="6924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/>
              <a:t>2. Train / Validation / Test data</a:t>
            </a:r>
            <a:endParaRPr lang="ko-KR" altLang="en-US" sz="3600"/>
          </a:p>
        </p:txBody>
      </p:sp>
      <p:sp>
        <p:nvSpPr>
          <p:cNvPr id="7" name="화살표: 오른쪽으로 구부러짐 6">
            <a:extLst>
              <a:ext uri="{FF2B5EF4-FFF2-40B4-BE49-F238E27FC236}">
                <a16:creationId xmlns:a16="http://schemas.microsoft.com/office/drawing/2014/main" id="{005E23F2-A7B6-4295-2F2D-0213D4EC68ED}"/>
              </a:ext>
            </a:extLst>
          </p:cNvPr>
          <p:cNvSpPr/>
          <p:nvPr/>
        </p:nvSpPr>
        <p:spPr>
          <a:xfrm rot="19934046">
            <a:off x="621260" y="2862262"/>
            <a:ext cx="695325" cy="1571625"/>
          </a:xfrm>
          <a:prstGeom prst="curved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화살표: 오른쪽으로 구부러짐 7">
            <a:extLst>
              <a:ext uri="{FF2B5EF4-FFF2-40B4-BE49-F238E27FC236}">
                <a16:creationId xmlns:a16="http://schemas.microsoft.com/office/drawing/2014/main" id="{21C95A49-6AF3-EC9D-9D2D-7266BF611C22}"/>
              </a:ext>
            </a:extLst>
          </p:cNvPr>
          <p:cNvSpPr/>
          <p:nvPr/>
        </p:nvSpPr>
        <p:spPr>
          <a:xfrm rot="8285688">
            <a:off x="7708695" y="2199978"/>
            <a:ext cx="695325" cy="1571625"/>
          </a:xfrm>
          <a:prstGeom prst="curved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F1A4B0-F776-2FF0-CA74-62DF54FA3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81" y="4362219"/>
            <a:ext cx="2011486" cy="21003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823D35-16FD-D257-4714-6C27EBE1C45E}"/>
              </a:ext>
            </a:extLst>
          </p:cNvPr>
          <p:cNvSpPr txBox="1"/>
          <p:nvPr/>
        </p:nvSpPr>
        <p:spPr>
          <a:xfrm>
            <a:off x="3076574" y="4638444"/>
            <a:ext cx="85629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/>
              <a:t>하이퍼 파라미터 </a:t>
            </a:r>
            <a:r>
              <a:rPr lang="en-US" altLang="ko-KR" sz="2400"/>
              <a:t>: </a:t>
            </a:r>
            <a:r>
              <a:rPr lang="ko-KR" altLang="en-US" sz="2400"/>
              <a:t>모델을 훈련할 때 조정해야 하는 매개 변수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0A4EE0-BB1D-E281-54F7-259755BE921B}"/>
              </a:ext>
            </a:extLst>
          </p:cNvPr>
          <p:cNvSpPr txBox="1"/>
          <p:nvPr/>
        </p:nvSpPr>
        <p:spPr>
          <a:xfrm>
            <a:off x="3076573" y="5451439"/>
            <a:ext cx="85629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/>
              <a:t>주요 변수 </a:t>
            </a:r>
            <a:r>
              <a:rPr lang="en-US" altLang="ko-KR" sz="2400"/>
              <a:t>: input_dim, output_dim, epoch</a:t>
            </a:r>
            <a:endParaRPr lang="ko-KR" altLang="en-US" sz="24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B3F25A-EB41-DC20-053B-7EDDB35AC8A0}"/>
              </a:ext>
            </a:extLst>
          </p:cNvPr>
          <p:cNvGrpSpPr/>
          <p:nvPr/>
        </p:nvGrpSpPr>
        <p:grpSpPr>
          <a:xfrm>
            <a:off x="-113789" y="1393395"/>
            <a:ext cx="12600806" cy="738951"/>
            <a:chOff x="-113789" y="1393395"/>
            <a:chExt cx="12600806" cy="73895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2327AD8-0344-ADA1-F5EB-2AB4DA849A44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066AFF9-DA3F-CE4E-47CD-017C79500E16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5C376E9E-2955-56C2-6A54-5F6E001BA4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08B8ABC1-902C-611D-C135-53AB802226B6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9F921B6-2C28-4E7A-5FEB-425CFC7ADC4F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0146E35-86BD-E0D1-BFA8-BD99644696DA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BECE198-A59F-0476-ACC7-A964F181D145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768BFDB-EE95-F54C-A716-303A554DD382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6EE179-74EA-1E41-07C8-85A589DCB34D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216493-7A01-D4F1-5055-8FED99B738D1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0839D2-5EC4-4B71-CD9B-BC4D9B97C854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구글 </a:t>
                </a:r>
                <a:r>
                  <a:rPr lang="en-US" altLang="ko-KR" spc="-150"/>
                  <a:t>OCR API</a:t>
                </a:r>
                <a:endParaRPr lang="ko-KR" altLang="en-US" spc="-15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C97300-163D-4FBA-B0EF-48A3E5B609A3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Front/Back End</a:t>
                </a:r>
                <a:endParaRPr lang="ko-KR" altLang="en-US" spc="-15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07A8FF-D723-9D99-686A-50B2FF935451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139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765"/>
            <a:ext cx="11001375" cy="132556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테스트 케이스 </a:t>
            </a:r>
            <a:r>
              <a:rPr lang="en-US" altLang="ko-KR"/>
              <a:t>– </a:t>
            </a:r>
            <a:r>
              <a:rPr lang="ko-KR" altLang="en-US"/>
              <a:t>하이퍼파라미터 최적화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AC703-8CCB-C14C-68F6-6CD8E1B26D48}"/>
              </a:ext>
            </a:extLst>
          </p:cNvPr>
          <p:cNvSpPr txBox="1"/>
          <p:nvPr/>
        </p:nvSpPr>
        <p:spPr>
          <a:xfrm>
            <a:off x="664367" y="2093628"/>
            <a:ext cx="466725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spc="-300"/>
              <a:t>input_dim : 50 100 200</a:t>
            </a:r>
          </a:p>
          <a:p>
            <a:r>
              <a:rPr lang="en-US" altLang="ko-KR" sz="2800" spc="-300"/>
              <a:t>output_dim : 50 100 300 500 700</a:t>
            </a:r>
          </a:p>
          <a:p>
            <a:r>
              <a:rPr lang="en-US" altLang="ko-KR" sz="2800" spc="-300"/>
              <a:t>epoch : 5 10 20</a:t>
            </a:r>
            <a:endParaRPr lang="ko-KR" altLang="en-US" sz="2800" spc="-3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7DFB55-96A3-76E5-93E6-876B99842ED3}"/>
              </a:ext>
            </a:extLst>
          </p:cNvPr>
          <p:cNvSpPr txBox="1"/>
          <p:nvPr/>
        </p:nvSpPr>
        <p:spPr>
          <a:xfrm>
            <a:off x="761999" y="4021243"/>
            <a:ext cx="42052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</a:t>
            </a:r>
            <a:r>
              <a:rPr lang="ko-KR" altLang="en-US" sz="3600" b="1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단어 벡터의 크기는 </a:t>
            </a:r>
            <a:endParaRPr lang="en-US" altLang="ko-KR" sz="3600" b="1">
              <a:solidFill>
                <a:srgbClr val="C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en-US" altLang="ko-KR" sz="3600" b="1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300 </a:t>
            </a:r>
            <a:r>
              <a:rPr lang="ko-KR" altLang="en-US" sz="3600" b="1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차원이 적절</a:t>
            </a:r>
            <a:r>
              <a:rPr lang="en-US" altLang="ko-KR" sz="3600" b="1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”</a:t>
            </a:r>
            <a:endParaRPr lang="ko-KR" altLang="en-US" sz="3600" b="1">
              <a:solidFill>
                <a:srgbClr val="C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0" name="그림 9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2068DFDB-94BA-193B-E814-1E9B74DBB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935" y="2229607"/>
            <a:ext cx="6118639" cy="44595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5D50E95-6BE4-B7BE-206D-324DFCA23FB0}"/>
              </a:ext>
            </a:extLst>
          </p:cNvPr>
          <p:cNvGrpSpPr/>
          <p:nvPr/>
        </p:nvGrpSpPr>
        <p:grpSpPr>
          <a:xfrm>
            <a:off x="-113789" y="1393395"/>
            <a:ext cx="12600806" cy="738951"/>
            <a:chOff x="-113789" y="1393395"/>
            <a:chExt cx="12600806" cy="73895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9BC5059-72AF-7CC7-6CD4-B240F500F0F2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344AFB59-396A-264D-BD21-19B292F1A7D4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3AD7C67D-6C48-4053-E4AD-C32FAB1FE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0D588A9C-8B5F-A0A9-FF47-B2A61F7107DD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250A4530-26EA-0EFC-609E-EBB2B2B3D251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362EEBC-B859-8DE9-9AC5-2122021AF67B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F96453A9-3EE3-50AD-194C-2F2E45DE8126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16522A6-221A-F787-4455-6F49B16411FF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63BBA7-CD89-0C26-FD37-5D8C66164C18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7A24CB-EFF3-A0BC-DBF5-C1BD309B98E5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EBF61B-9AD4-D9CF-27BC-1E4506C00642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구글 </a:t>
                </a:r>
                <a:r>
                  <a:rPr lang="en-US" altLang="ko-KR" spc="-150"/>
                  <a:t>OCR API</a:t>
                </a:r>
                <a:endParaRPr lang="ko-KR" altLang="en-US" spc="-15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971BDC-CE1D-2200-CEFA-DCD0A94EA9C6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Front/Back End</a:t>
                </a:r>
                <a:endParaRPr lang="ko-KR" altLang="en-US" spc="-15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99740-E4F4-9423-CDC9-9A04463FB87F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668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765"/>
            <a:ext cx="11001375" cy="132556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테스트 케이스 </a:t>
            </a:r>
            <a:r>
              <a:rPr lang="en-US" altLang="ko-KR"/>
              <a:t>– </a:t>
            </a:r>
            <a:r>
              <a:rPr lang="ko-KR" altLang="en-US"/>
              <a:t>하이퍼파라미터 최적화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8D60F-15B3-2216-77A1-1988A5A13E20}"/>
              </a:ext>
            </a:extLst>
          </p:cNvPr>
          <p:cNvSpPr txBox="1"/>
          <p:nvPr/>
        </p:nvSpPr>
        <p:spPr>
          <a:xfrm>
            <a:off x="561975" y="2183774"/>
            <a:ext cx="22288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3200"/>
              <a:t>if</a:t>
            </a:r>
            <a:r>
              <a:rPr lang="ko-KR" altLang="en-US" sz="3200"/>
              <a:t> </a:t>
            </a:r>
            <a:r>
              <a:rPr lang="en-US" altLang="ko-KR" sz="3200"/>
              <a:t>Epoch</a:t>
            </a:r>
          </a:p>
          <a:p>
            <a:pPr algn="r"/>
            <a:r>
              <a:rPr lang="en-US" altLang="ko-KR" sz="3200"/>
              <a:t>!= 10?</a:t>
            </a:r>
          </a:p>
        </p:txBody>
      </p:sp>
      <p:sp>
        <p:nvSpPr>
          <p:cNvPr id="8" name="왼쪽 대괄호 7">
            <a:extLst>
              <a:ext uri="{FF2B5EF4-FFF2-40B4-BE49-F238E27FC236}">
                <a16:creationId xmlns:a16="http://schemas.microsoft.com/office/drawing/2014/main" id="{00CFA9D1-088C-8304-DCA7-EB7608DA5F88}"/>
              </a:ext>
            </a:extLst>
          </p:cNvPr>
          <p:cNvSpPr/>
          <p:nvPr/>
        </p:nvSpPr>
        <p:spPr>
          <a:xfrm>
            <a:off x="3181350" y="2482851"/>
            <a:ext cx="333375" cy="2327274"/>
          </a:xfrm>
          <a:prstGeom prst="leftBracket">
            <a:avLst/>
          </a:prstGeom>
          <a:ln w="38100">
            <a:solidFill>
              <a:schemeClr val="accent1"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25C32B-4C0D-5B47-22B4-6107A51F505E}"/>
              </a:ext>
            </a:extLst>
          </p:cNvPr>
          <p:cNvSpPr txBox="1"/>
          <p:nvPr/>
        </p:nvSpPr>
        <p:spPr>
          <a:xfrm>
            <a:off x="3629025" y="2221240"/>
            <a:ext cx="22336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/>
              <a:t>Epoch: 20</a:t>
            </a:r>
          </a:p>
          <a:p>
            <a:r>
              <a:rPr lang="en-US" altLang="ko-KR"/>
              <a:t>(i_100, o_300)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313EF8-BE89-F55D-BA12-2DC5305B2288}"/>
              </a:ext>
            </a:extLst>
          </p:cNvPr>
          <p:cNvSpPr txBox="1"/>
          <p:nvPr/>
        </p:nvSpPr>
        <p:spPr>
          <a:xfrm>
            <a:off x="3629025" y="4564390"/>
            <a:ext cx="17907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/>
              <a:t>Epoch: 5</a:t>
            </a:r>
          </a:p>
          <a:p>
            <a:r>
              <a:rPr lang="en-US" altLang="ko-KR"/>
              <a:t>(i_100, o_300)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C914D3-9EF5-7A2B-27EF-2A69E617CB98}"/>
              </a:ext>
            </a:extLst>
          </p:cNvPr>
          <p:cNvSpPr txBox="1"/>
          <p:nvPr/>
        </p:nvSpPr>
        <p:spPr>
          <a:xfrm>
            <a:off x="5534025" y="2183774"/>
            <a:ext cx="3676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>
                <a:solidFill>
                  <a:srgbClr val="C00000"/>
                </a:solidFill>
              </a:rPr>
              <a:t>“</a:t>
            </a:r>
            <a:r>
              <a:rPr lang="ko-KR" altLang="en-US" sz="3600">
                <a:solidFill>
                  <a:srgbClr val="C00000"/>
                </a:solidFill>
              </a:rPr>
              <a:t>오버피팅 현상</a:t>
            </a:r>
            <a:r>
              <a:rPr lang="en-US" altLang="ko-KR" sz="3600">
                <a:solidFill>
                  <a:srgbClr val="C00000"/>
                </a:solidFill>
              </a:rPr>
              <a:t>”</a:t>
            </a:r>
            <a:endParaRPr lang="ko-KR" altLang="en-US" sz="360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5D0621-64F5-011C-7377-B10277AFD15A}"/>
              </a:ext>
            </a:extLst>
          </p:cNvPr>
          <p:cNvSpPr txBox="1"/>
          <p:nvPr/>
        </p:nvSpPr>
        <p:spPr>
          <a:xfrm>
            <a:off x="5534025" y="4502834"/>
            <a:ext cx="3676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>
                <a:solidFill>
                  <a:srgbClr val="C00000"/>
                </a:solidFill>
              </a:rPr>
              <a:t>“</a:t>
            </a:r>
            <a:r>
              <a:rPr lang="ko-KR" altLang="en-US" sz="3600">
                <a:solidFill>
                  <a:srgbClr val="C00000"/>
                </a:solidFill>
              </a:rPr>
              <a:t>언더피팅 현상</a:t>
            </a:r>
            <a:r>
              <a:rPr lang="en-US" altLang="ko-KR" sz="3600">
                <a:solidFill>
                  <a:srgbClr val="C00000"/>
                </a:solidFill>
              </a:rPr>
              <a:t>”</a:t>
            </a:r>
            <a:endParaRPr lang="ko-KR" altLang="en-US" sz="3600">
              <a:solidFill>
                <a:srgbClr val="C0000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6F07CE-2F85-4221-7BFC-316B65C7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37" y="2946963"/>
            <a:ext cx="5614988" cy="134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BF1C0B9-528A-9D98-0569-80A5E9B66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37" y="5305986"/>
            <a:ext cx="6053138" cy="7415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0E01536-7F68-7E07-DDD0-4E118AA31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637" y="6059631"/>
            <a:ext cx="6348413" cy="600427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B1348227-5FA1-4694-788A-AA024A83DA2B}"/>
              </a:ext>
            </a:extLst>
          </p:cNvPr>
          <p:cNvGrpSpPr/>
          <p:nvPr/>
        </p:nvGrpSpPr>
        <p:grpSpPr>
          <a:xfrm>
            <a:off x="-113789" y="1393395"/>
            <a:ext cx="12600806" cy="738951"/>
            <a:chOff x="-113789" y="1393395"/>
            <a:chExt cx="12600806" cy="73895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DFC2EAD-F02A-6A70-CD55-63064A642141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D5787E5B-B91F-5052-3B55-B010139C58F2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9A1F0F08-5DB7-4939-5E91-EAD6CAE53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351EF7D-01B1-9E56-89A0-F0A0C692DDF1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5C59FA4-6139-BCEC-9AA9-0D8377C4EFA1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BBE0311-3611-94EF-9845-8E09224F5F1A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11F8171-4162-1249-590B-B42D83433BAC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6E4BD90-3834-07EC-8F51-E6C9CFAAE032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B09155-4623-F62C-2160-C2D2FCB1FC21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439E27C-9C85-F679-0176-647A9035F668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0E03766-4B60-32FE-032E-E0CF32BE5CDC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구글 </a:t>
                </a:r>
                <a:r>
                  <a:rPr lang="en-US" altLang="ko-KR" spc="-150"/>
                  <a:t>OCR API</a:t>
                </a:r>
                <a:endParaRPr lang="ko-KR" altLang="en-US" spc="-15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814462B-A644-5805-5B2A-29F17A623284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Front/Back End</a:t>
                </a:r>
                <a:endParaRPr lang="ko-KR" altLang="en-US" spc="-150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F15ACF-2B7B-949B-8C07-186CFB4F4392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027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막힌 원호 17">
            <a:extLst>
              <a:ext uri="{FF2B5EF4-FFF2-40B4-BE49-F238E27FC236}">
                <a16:creationId xmlns:a16="http://schemas.microsoft.com/office/drawing/2014/main" id="{C79EA62C-72B1-2DDC-038E-634AABFAABEF}"/>
              </a:ext>
            </a:extLst>
          </p:cNvPr>
          <p:cNvSpPr/>
          <p:nvPr/>
        </p:nvSpPr>
        <p:spPr>
          <a:xfrm rot="16200000">
            <a:off x="5578044" y="2524686"/>
            <a:ext cx="2990260" cy="4608383"/>
          </a:xfrm>
          <a:prstGeom prst="blockArc">
            <a:avLst>
              <a:gd name="adj1" fmla="val 10800000"/>
              <a:gd name="adj2" fmla="val 21492437"/>
              <a:gd name="adj3" fmla="val 12216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765"/>
            <a:ext cx="11001375" cy="1325563"/>
          </a:xfrm>
        </p:spPr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구글 </a:t>
            </a:r>
            <a:r>
              <a:rPr lang="en-US" altLang="ko-KR"/>
              <a:t>OCR API</a:t>
            </a:r>
            <a:endParaRPr lang="ko-KR" altLang="en-US" dirty="0"/>
          </a:p>
        </p:txBody>
      </p:sp>
      <p:pic>
        <p:nvPicPr>
          <p:cNvPr id="3" name="그림 2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F2732647-AA75-B746-7393-6B2383A2C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06" y="2840546"/>
            <a:ext cx="4189011" cy="3798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8FC84A-2DBB-37CF-0042-46F276C3767D}"/>
              </a:ext>
            </a:extLst>
          </p:cNvPr>
          <p:cNvSpPr txBox="1"/>
          <p:nvPr/>
        </p:nvSpPr>
        <p:spPr>
          <a:xfrm>
            <a:off x="904606" y="2395014"/>
            <a:ext cx="4115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- 2023</a:t>
            </a:r>
            <a:r>
              <a:rPr lang="ko-KR" altLang="en-US" b="1"/>
              <a:t>년 </a:t>
            </a:r>
            <a:r>
              <a:rPr lang="en-US" altLang="ko-KR" b="1"/>
              <a:t>6</a:t>
            </a:r>
            <a:r>
              <a:rPr lang="ko-KR" altLang="en-US" b="1"/>
              <a:t>월 시행 </a:t>
            </a:r>
            <a:r>
              <a:rPr lang="en-US" altLang="ko-KR" b="1"/>
              <a:t>: </a:t>
            </a:r>
            <a:r>
              <a:rPr lang="ko-KR" altLang="en-US" b="1"/>
              <a:t>평가원 </a:t>
            </a:r>
            <a:r>
              <a:rPr lang="en-US" altLang="ko-KR" b="1"/>
              <a:t>7</a:t>
            </a:r>
            <a:r>
              <a:rPr lang="ko-KR" altLang="en-US" b="1"/>
              <a:t>번 문제</a:t>
            </a:r>
          </a:p>
        </p:txBody>
      </p:sp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41C8CE8-AEFA-B829-39D1-1CAF4DBAA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517" y="2579199"/>
            <a:ext cx="4115157" cy="1973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그림 1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22DA01FA-515A-9876-CD64-52087BD0B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517" y="5331919"/>
            <a:ext cx="4608386" cy="13793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0041103-1073-6A15-9C6D-B26584DCB480}"/>
              </a:ext>
            </a:extLst>
          </p:cNvPr>
          <p:cNvSpPr txBox="1"/>
          <p:nvPr/>
        </p:nvSpPr>
        <p:spPr>
          <a:xfrm>
            <a:off x="6829517" y="2134800"/>
            <a:ext cx="394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Google Tesseract OCR</a:t>
            </a:r>
            <a:endParaRPr lang="ko-KR" altLang="en-US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CC00BB-1755-216C-632D-4026C3531E60}"/>
              </a:ext>
            </a:extLst>
          </p:cNvPr>
          <p:cNvSpPr txBox="1"/>
          <p:nvPr/>
        </p:nvSpPr>
        <p:spPr>
          <a:xfrm>
            <a:off x="6829517" y="4905437"/>
            <a:ext cx="394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Google Vertex Vision AI</a:t>
            </a:r>
            <a:endParaRPr lang="ko-KR" altLang="en-US" b="1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A9C0C68-EF0A-445C-CBFD-F0301A8E3DA6}"/>
              </a:ext>
            </a:extLst>
          </p:cNvPr>
          <p:cNvSpPr/>
          <p:nvPr/>
        </p:nvSpPr>
        <p:spPr>
          <a:xfrm>
            <a:off x="6600825" y="4830113"/>
            <a:ext cx="5086350" cy="2037758"/>
          </a:xfrm>
          <a:prstGeom prst="roundRect">
            <a:avLst/>
          </a:prstGeom>
          <a:noFill/>
          <a:ln w="508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8D235F-8A80-A7B6-2CF3-112F857615BF}"/>
              </a:ext>
            </a:extLst>
          </p:cNvPr>
          <p:cNvGrpSpPr/>
          <p:nvPr/>
        </p:nvGrpSpPr>
        <p:grpSpPr>
          <a:xfrm>
            <a:off x="-113789" y="1393395"/>
            <a:ext cx="12600806" cy="738951"/>
            <a:chOff x="-113789" y="1393395"/>
            <a:chExt cx="12600806" cy="73895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136B5C6-E4E3-B32F-106F-83E1372D8DD3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1425BFD-6D5A-CAE5-7883-5EC7B13E6AA5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C7251603-9223-9263-F962-768BF6B378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23877473-8085-90C3-7C3D-98B1537EAF3C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A331527-AB9D-DBC3-15FE-0F8318C66C7C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2752A9B-3E02-1822-3452-4D5A3F4C002C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33CA70A-23E5-A78F-0425-214B7D9160E0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4F2532A-F380-E81C-56C4-C2D82FE6F8A7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7B7170-BD1A-1534-2D4E-80A0BCF410C5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DBAFAE-C295-11DA-D262-7492EB9BF8A5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078B-9308-9F75-9ACE-6E87E4E43F26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구글 </a:t>
                </a:r>
                <a:r>
                  <a:rPr lang="en-US" altLang="ko-KR" spc="-150"/>
                  <a:t>OCR API</a:t>
                </a:r>
                <a:endParaRPr lang="ko-KR" altLang="en-US" spc="-15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857C3E-5BCA-C326-0A89-D9B62B6861A6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Front/Back End</a:t>
                </a:r>
                <a:endParaRPr lang="ko-KR" altLang="en-US" spc="-15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ACE7A8-6CFB-EB10-66FE-2259358D471B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60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765"/>
            <a:ext cx="11001375" cy="1325563"/>
          </a:xfrm>
        </p:spPr>
        <p:txBody>
          <a:bodyPr/>
          <a:lstStyle/>
          <a:p>
            <a:r>
              <a:rPr lang="en-US" altLang="ko-KR"/>
              <a:t>6. Front/Back End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9DC999D-458F-FAE5-F63B-7FC58BE18809}"/>
              </a:ext>
            </a:extLst>
          </p:cNvPr>
          <p:cNvCxnSpPr>
            <a:cxnSpLocks/>
          </p:cNvCxnSpPr>
          <p:nvPr/>
        </p:nvCxnSpPr>
        <p:spPr>
          <a:xfrm>
            <a:off x="5905500" y="2390775"/>
            <a:ext cx="0" cy="4419600"/>
          </a:xfrm>
          <a:prstGeom prst="line">
            <a:avLst/>
          </a:prstGeom>
          <a:ln w="635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B52FD3E-BB1A-6B79-EB60-31632D864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72" y="3768185"/>
            <a:ext cx="2511897" cy="23944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FEFF38-0AA8-7D70-75AA-D3621DCD9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331" y="3768185"/>
            <a:ext cx="2511896" cy="24369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2" descr="로고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57036FF5-C694-7638-517D-52E52B740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1" y="1525274"/>
            <a:ext cx="3943352" cy="2456176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301ACF12-5E64-ADF3-93BB-F79B980A53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715" y="2239264"/>
            <a:ext cx="3413786" cy="8847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CC14436-6BDF-4561-157C-210724B096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1774" y="3768183"/>
            <a:ext cx="2835120" cy="23934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7CA46DE-653D-359C-81AB-DA4F090602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4784" y="3768183"/>
            <a:ext cx="2556044" cy="23934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104062C-9C96-F960-D138-BE2E3DE99A79}"/>
              </a:ext>
            </a:extLst>
          </p:cNvPr>
          <p:cNvGrpSpPr/>
          <p:nvPr/>
        </p:nvGrpSpPr>
        <p:grpSpPr>
          <a:xfrm>
            <a:off x="-113789" y="1393395"/>
            <a:ext cx="12600806" cy="738951"/>
            <a:chOff x="-113789" y="1393395"/>
            <a:chExt cx="12600806" cy="73895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39E8083-9FAD-FE70-223E-7909AB8DF630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C985B21-31AB-420C-BB2E-B5B8CC14B4DF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C3872493-35C1-1A2C-BD5C-696066E50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E77EC20-626C-F644-991B-1A27D45F71F5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D3BA1D3-8D67-A767-CF1E-42851EA4872E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B0492CD-6D25-11C8-2B83-01F21B85192B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6339F328-C44B-261C-4BFA-96E1BFDEB491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AB99AAD-2C85-7A8B-417B-A8C6843F9578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602FB-F3E6-B494-24CB-C90C835FAB5D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D4D824-639F-779E-DE00-60660073794D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CC790A-7252-6F69-12C9-8219B2BA5588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구글 </a:t>
                </a:r>
                <a:r>
                  <a:rPr lang="en-US" altLang="ko-KR" spc="-150"/>
                  <a:t>OCR API</a:t>
                </a:r>
                <a:endParaRPr lang="ko-KR" altLang="en-US" spc="-15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859098-DF39-5AE2-1F36-EC04405E5902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Front/Back End</a:t>
                </a:r>
                <a:endParaRPr lang="ko-KR" altLang="en-US" spc="-15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634203-0928-9FE4-BCBC-AFAF9A1DAAB3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0188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765"/>
            <a:ext cx="11001375" cy="1325563"/>
          </a:xfrm>
        </p:spPr>
        <p:txBody>
          <a:bodyPr/>
          <a:lstStyle/>
          <a:p>
            <a:r>
              <a:rPr lang="en-US" altLang="ko-KR"/>
              <a:t>6. Front/Back End - Service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43F186-7EBB-421D-31F5-B8D3D7774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72" y="2546634"/>
            <a:ext cx="5414556" cy="40023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ED82FC-44B4-F1CE-D05E-17145D0A24D3}"/>
              </a:ext>
            </a:extLst>
          </p:cNvPr>
          <p:cNvSpPr txBox="1"/>
          <p:nvPr/>
        </p:nvSpPr>
        <p:spPr>
          <a:xfrm>
            <a:off x="6428954" y="2552568"/>
            <a:ext cx="562969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/>
              <a:t>-</a:t>
            </a:r>
            <a:r>
              <a:rPr lang="ko-KR" altLang="en-US" sz="2800" b="1"/>
              <a:t> 최종 목표</a:t>
            </a:r>
            <a:endParaRPr lang="en-US" altLang="ko-KR" sz="2800" b="1"/>
          </a:p>
          <a:p>
            <a:endParaRPr lang="en-US" altLang="ko-KR"/>
          </a:p>
          <a:p>
            <a:r>
              <a:rPr lang="ko-KR" altLang="en-US" sz="2800"/>
              <a:t>유형 확인 후</a:t>
            </a:r>
            <a:r>
              <a:rPr lang="en-US" altLang="ko-KR" sz="2800"/>
              <a:t>, </a:t>
            </a:r>
            <a:r>
              <a:rPr lang="ko-KR" altLang="en-US" sz="2800"/>
              <a:t>단어에 따라 풀이에 도움이 되는 정보 제공</a:t>
            </a:r>
            <a:endParaRPr lang="en-US" altLang="ko-KR" sz="2800"/>
          </a:p>
          <a:p>
            <a:endParaRPr lang="en-US" altLang="ko-KR" sz="2800"/>
          </a:p>
          <a:p>
            <a:endParaRPr lang="en-US" altLang="ko-KR" sz="2800"/>
          </a:p>
          <a:p>
            <a:r>
              <a:rPr lang="en-US" altLang="ko-KR" sz="2800" b="1"/>
              <a:t>- </a:t>
            </a:r>
            <a:r>
              <a:rPr lang="ko-KR" altLang="en-US" sz="2800" b="1"/>
              <a:t>부가적인 목표</a:t>
            </a:r>
            <a:endParaRPr lang="en-US" altLang="ko-KR" sz="2800" b="1"/>
          </a:p>
          <a:p>
            <a:endParaRPr lang="en-US" altLang="ko-KR"/>
          </a:p>
          <a:p>
            <a:r>
              <a:rPr lang="en-US" altLang="ko-KR" sz="2800"/>
              <a:t>PC</a:t>
            </a:r>
            <a:r>
              <a:rPr lang="ko-KR" altLang="en-US" sz="2800"/>
              <a:t>와 모바일 모두 가능한 </a:t>
            </a:r>
            <a:endParaRPr lang="en-US" altLang="ko-KR" sz="2800"/>
          </a:p>
          <a:p>
            <a:r>
              <a:rPr lang="ko-KR" altLang="en-US" sz="2800"/>
              <a:t>반응형</a:t>
            </a:r>
            <a:r>
              <a:rPr lang="en-US" altLang="ko-KR" sz="2800"/>
              <a:t> </a:t>
            </a:r>
            <a:r>
              <a:rPr lang="ko-KR" altLang="en-US" sz="2800"/>
              <a:t>웹 설계제작</a:t>
            </a:r>
            <a:endParaRPr lang="en-US" altLang="ko-KR" sz="28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4F80D63-9A5F-6E03-4336-B43850EA7B8D}"/>
              </a:ext>
            </a:extLst>
          </p:cNvPr>
          <p:cNvGrpSpPr/>
          <p:nvPr/>
        </p:nvGrpSpPr>
        <p:grpSpPr>
          <a:xfrm>
            <a:off x="-113789" y="1393395"/>
            <a:ext cx="12600806" cy="738951"/>
            <a:chOff x="-113789" y="1393395"/>
            <a:chExt cx="12600806" cy="73895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F79C399-55E1-1AF4-1DC4-791006093F1F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19CCF254-E13B-5D05-1E32-AAA8C10AEF79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B2D52FAF-90C8-3FBC-FC17-0D4F7E5A4E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58269BD-CB0E-AF9C-5F2E-C6B481EE1544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3A8372AA-2B59-7EEC-746F-8A65BE3634A7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FCD68CE0-6CFD-8F4E-4A48-2291DB759D7A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AD8767BE-D78F-1FCE-6143-E6D6A1E31F85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6D54CDF-937E-7B0E-F0D4-BE01A675A4D9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D9AFA4-FF60-A91D-ABEA-FEBDB09C8C3E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C3D50F-F23B-8EAB-387F-0B40F8BEAB9C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A24338-7D7C-E693-C78A-64BB333033C1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구글 </a:t>
                </a:r>
                <a:r>
                  <a:rPr lang="en-US" altLang="ko-KR" spc="-150"/>
                  <a:t>OCR API</a:t>
                </a:r>
                <a:endParaRPr lang="ko-KR" altLang="en-US" spc="-15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4C2B4D-8D4E-E806-3151-6371306CA2C1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Front/Back End</a:t>
                </a:r>
                <a:endParaRPr lang="ko-KR" altLang="en-US" spc="-15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0B286C-9F7B-3C0D-2AF7-711F3A932030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597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/>
              <a:t>. </a:t>
            </a:r>
            <a:r>
              <a:rPr lang="ko-KR" altLang="en-US"/>
              <a:t>추후 계획 </a:t>
            </a:r>
            <a:r>
              <a:rPr lang="en-US" altLang="ko-KR"/>
              <a:t>– </a:t>
            </a:r>
            <a:r>
              <a:rPr lang="ko-KR" altLang="en-US"/>
              <a:t>테스트 케이스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BEDB63-90CE-58BA-6085-BB4E8D28186C}"/>
              </a:ext>
            </a:extLst>
          </p:cNvPr>
          <p:cNvSpPr txBox="1"/>
          <p:nvPr/>
        </p:nvSpPr>
        <p:spPr>
          <a:xfrm>
            <a:off x="1147814" y="2444999"/>
            <a:ext cx="9220200" cy="4140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/>
              <a:t>Train / Validation / Test data = 6 : 2 : 2</a:t>
            </a:r>
          </a:p>
          <a:p>
            <a:pPr>
              <a:lnSpc>
                <a:spcPct val="150000"/>
              </a:lnSpc>
            </a:pPr>
            <a:endParaRPr lang="en-US" altLang="ko-KR" sz="3600"/>
          </a:p>
          <a:p>
            <a:pPr>
              <a:lnSpc>
                <a:spcPct val="150000"/>
              </a:lnSpc>
            </a:pPr>
            <a:r>
              <a:rPr lang="ko-KR" altLang="en-US" sz="3600"/>
              <a:t>현 </a:t>
            </a:r>
            <a:r>
              <a:rPr lang="en-US" altLang="ko-KR" sz="3600"/>
              <a:t>Train data : 4,106 </a:t>
            </a:r>
            <a:r>
              <a:rPr lang="ko-KR" altLang="en-US" sz="3600"/>
              <a:t>개</a:t>
            </a:r>
            <a:endParaRPr lang="en-US" altLang="ko-KR" sz="3600"/>
          </a:p>
          <a:p>
            <a:pPr>
              <a:lnSpc>
                <a:spcPct val="150000"/>
              </a:lnSpc>
            </a:pPr>
            <a:r>
              <a:rPr lang="ko-KR" altLang="en-US" sz="3600"/>
              <a:t>미정제 </a:t>
            </a:r>
            <a:r>
              <a:rPr lang="en-US" altLang="ko-KR" sz="3600"/>
              <a:t>data : </a:t>
            </a:r>
            <a:r>
              <a:rPr lang="ko-KR" altLang="en-US" sz="3600"/>
              <a:t>약 </a:t>
            </a:r>
            <a:r>
              <a:rPr lang="en-US" altLang="ko-KR" sz="3600"/>
              <a:t>800</a:t>
            </a:r>
            <a:r>
              <a:rPr lang="ko-KR" altLang="en-US" sz="3600"/>
              <a:t>여 개 </a:t>
            </a:r>
            <a:endParaRPr lang="en-US" altLang="ko-KR" sz="3600"/>
          </a:p>
          <a:p>
            <a:pPr>
              <a:lnSpc>
                <a:spcPct val="150000"/>
              </a:lnSpc>
            </a:pPr>
            <a:r>
              <a:rPr lang="en-US" altLang="ko-KR" sz="3600"/>
              <a:t>=&gt; </a:t>
            </a:r>
            <a:r>
              <a:rPr lang="ko-KR" altLang="en-US" sz="3600" u="sng"/>
              <a:t>총합 </a:t>
            </a:r>
            <a:r>
              <a:rPr lang="en-US" altLang="ko-KR" sz="3600" u="sng"/>
              <a:t>5,000</a:t>
            </a:r>
            <a:r>
              <a:rPr lang="ko-KR" altLang="en-US" sz="3600" u="sng"/>
              <a:t>개 목표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51D21D1-D23B-8D7F-2A78-E87B2684C20C}"/>
              </a:ext>
            </a:extLst>
          </p:cNvPr>
          <p:cNvGrpSpPr/>
          <p:nvPr/>
        </p:nvGrpSpPr>
        <p:grpSpPr>
          <a:xfrm>
            <a:off x="-113789" y="1593420"/>
            <a:ext cx="12600806" cy="738951"/>
            <a:chOff x="-113789" y="1393395"/>
            <a:chExt cx="12600806" cy="73895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5ECFE71-38E6-E185-9E97-E26DC4C8B697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7B29DE3-9C3F-BA46-13F9-D1350666DE1D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648E774A-86B5-4E10-74F4-E3E0AEA955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B59FED43-946D-0A07-02A8-9035E2688595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FB86DC7-7B11-9B39-F6EC-44D6F3FC6AFC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7C3D0934-3D6A-682E-12FA-0EDA3300B760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DBB53C24-0E59-1D0D-0A90-F0270F6C5138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DB403AA-CFD8-7D07-4E3D-63E34FDA212D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11CF3A-3B92-F6C4-E48E-A0B1B0F51589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CA4E64-CF13-92B9-E0A4-DAD67B03EF3D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D86FB7-0039-DA48-B5F1-3D30052D7C5D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구글 </a:t>
                </a:r>
                <a:r>
                  <a:rPr lang="en-US" altLang="ko-KR" spc="-150"/>
                  <a:t>OCR API</a:t>
                </a:r>
                <a:endParaRPr lang="ko-KR" altLang="en-US" spc="-15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6E5637-AD27-21D6-2C5F-4198B8631A75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Front/Back End</a:t>
                </a:r>
                <a:endParaRPr lang="ko-KR" altLang="en-US" spc="-15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F95EA8-1556-A1A4-FB2B-3B08E50090CC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4778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5BA11-4E1C-D4AA-AC4E-BC6A5EDA7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추후 계획 </a:t>
            </a:r>
            <a:r>
              <a:rPr lang="en-US" altLang="ko-KR"/>
              <a:t>– </a:t>
            </a:r>
            <a:r>
              <a:rPr lang="ko-KR" altLang="en-US"/>
              <a:t>과제 </a:t>
            </a:r>
            <a:r>
              <a:rPr lang="ko-KR" altLang="en-US" dirty="0"/>
              <a:t>수행 계획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8557D03-00FE-26EE-D86C-1D43277D3830}"/>
              </a:ext>
            </a:extLst>
          </p:cNvPr>
          <p:cNvGrpSpPr/>
          <p:nvPr/>
        </p:nvGrpSpPr>
        <p:grpSpPr>
          <a:xfrm>
            <a:off x="-113789" y="1593420"/>
            <a:ext cx="12600806" cy="738951"/>
            <a:chOff x="-113789" y="1393395"/>
            <a:chExt cx="12600806" cy="73895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48D91EA-A005-B3AB-FB7D-56C11E4C3EA7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1992C37B-15A6-6466-009E-654B88062B95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51F9DE9D-1377-6E37-2F72-ED5182E761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59F3C0F-E3DA-4629-A7EA-F8BDCAF6ADC5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72365BD-D4AF-5177-6C5C-9F2FCA2ADE66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6C693E94-B1DC-3B51-7783-B27D39B7A076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833474A3-F096-6535-3DF0-EF2CF715B605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12D81DD-0A7C-A86D-C09B-4E75230F6FEE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1F566C-40ED-473C-A12E-509D48179DBF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95C34E-61A3-6967-C952-47F6D00DE938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F5F1D6-307B-C94D-5391-E718622B7EDC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구글 </a:t>
                </a:r>
                <a:r>
                  <a:rPr lang="en-US" altLang="ko-KR" spc="-150"/>
                  <a:t>OCR API</a:t>
                </a:r>
                <a:endParaRPr lang="ko-KR" altLang="en-US" spc="-15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8E7CE7-3088-FD7B-E697-9750C7DF3870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Front/Back End</a:t>
                </a:r>
                <a:endParaRPr lang="ko-KR" altLang="en-US" spc="-15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2FA8BF-4FC5-5F17-A113-5FA81A2BD5ED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BA6AB063-24FB-2CDD-C995-D5761D481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75" y="2468635"/>
            <a:ext cx="9467850" cy="33051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E282B4-DD09-8D72-DB51-A0A64ED06C5D}"/>
              </a:ext>
            </a:extLst>
          </p:cNvPr>
          <p:cNvSpPr txBox="1"/>
          <p:nvPr/>
        </p:nvSpPr>
        <p:spPr>
          <a:xfrm>
            <a:off x="1615032" y="5770676"/>
            <a:ext cx="9467849" cy="515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750" marR="0" indent="0" algn="just" fontAlgn="base" latinLnBrk="0">
              <a:lnSpc>
                <a:spcPct val="18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altLang="ko-KR" sz="1800" b="1" kern="0" spc="1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github : </a:t>
            </a:r>
            <a:r>
              <a:rPr lang="en-US" altLang="ko-KR" sz="1800" b="1" u="sng" kern="0" spc="1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4"/>
              </a:rPr>
              <a:t>https://github.com/SHIMspacethere/EducationML-Project-Shim</a:t>
            </a:r>
            <a:endParaRPr lang="en-US" altLang="ko-KR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269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BC06C-6B27-DCCB-3DAB-2C0BC045E0FC}"/>
              </a:ext>
            </a:extLst>
          </p:cNvPr>
          <p:cNvSpPr txBox="1"/>
          <p:nvPr/>
        </p:nvSpPr>
        <p:spPr>
          <a:xfrm>
            <a:off x="1394691" y="1527040"/>
            <a:ext cx="954189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나병우</a:t>
            </a:r>
            <a:r>
              <a:rPr lang="en-US" altLang="ko-KR"/>
              <a:t>, </a:t>
            </a:r>
            <a:r>
              <a:rPr lang="ko-KR" altLang="en-US"/>
              <a:t>강동수</a:t>
            </a:r>
            <a:r>
              <a:rPr lang="en-US" altLang="ko-KR"/>
              <a:t>.(2022).CNN </a:t>
            </a:r>
            <a:r>
              <a:rPr lang="ko-KR" altLang="en-US"/>
              <a:t>이미지 분류 모델을 위한 메타모픽 테스트 케이스 생성 기법</a:t>
            </a:r>
            <a:r>
              <a:rPr lang="en-US" altLang="ko-KR"/>
              <a:t>.</a:t>
            </a:r>
            <a:r>
              <a:rPr lang="ko-KR" altLang="en-US"/>
              <a:t>정보과학회 컴퓨팅의 실제 논문지</a:t>
            </a:r>
            <a:r>
              <a:rPr lang="en-US" altLang="ko-KR"/>
              <a:t>,28(1),33-41.</a:t>
            </a:r>
          </a:p>
          <a:p>
            <a:endParaRPr lang="en-US" altLang="ko-KR"/>
          </a:p>
          <a:p>
            <a:r>
              <a:rPr lang="ko-KR" altLang="en-US"/>
              <a:t>장종인</a:t>
            </a:r>
            <a:r>
              <a:rPr lang="en-US" altLang="ko-KR"/>
              <a:t>, </a:t>
            </a:r>
            <a:r>
              <a:rPr lang="ko-KR" altLang="en-US"/>
              <a:t>백종문</a:t>
            </a:r>
            <a:r>
              <a:rPr lang="en-US" altLang="ko-KR"/>
              <a:t>.(2018).</a:t>
            </a:r>
            <a:r>
              <a:rPr lang="ko-KR" altLang="en-US"/>
              <a:t>퍼포먼스 메타모픽 테스팅을 위한 데이터 마이닝 기반 메타모픽 관계 검사 방법 제안</a:t>
            </a:r>
            <a:r>
              <a:rPr lang="en-US" altLang="ko-KR"/>
              <a:t>.</a:t>
            </a:r>
            <a:r>
              <a:rPr lang="ko-KR" altLang="en-US"/>
              <a:t>한국정보과학회 학술발표논문집</a:t>
            </a:r>
            <a:r>
              <a:rPr lang="en-US" altLang="ko-KR"/>
              <a:t>,(),435-437.</a:t>
            </a:r>
          </a:p>
          <a:p>
            <a:endParaRPr lang="en-US" altLang="ko-KR"/>
          </a:p>
          <a:p>
            <a:r>
              <a:rPr lang="en-US" altLang="ko-KR"/>
              <a:t>C. Rigaud, J. -C. Burie and J. -M. Ogier, "Segmentation-Free Speech Text Recognition for Comic Books," 2017 14th IAPR International Conference on Document Analysis and Recognition (ICDAR), Kyoto, Japan, 2017, pp. 29-34, doi: 10.1109/ICDAR.2017.288.</a:t>
            </a:r>
          </a:p>
          <a:p>
            <a:endParaRPr lang="en-US" altLang="ko-KR"/>
          </a:p>
          <a:p>
            <a:r>
              <a:rPr lang="en-US" altLang="ko-KR"/>
              <a:t>Seong-Yoon Shin, Kwang-Seong Shin, Hyun-Chang Lee.(2019).Text Classification Using LSTM-CNN.</a:t>
            </a:r>
            <a:r>
              <a:rPr lang="ko-KR" altLang="en-US"/>
              <a:t>한국정보통신학회 종합학술대회 논문집</a:t>
            </a:r>
            <a:r>
              <a:rPr lang="en-US" altLang="ko-KR"/>
              <a:t>,23(2),692-694.</a:t>
            </a:r>
          </a:p>
          <a:p>
            <a:endParaRPr lang="en-US" altLang="ko-KR"/>
          </a:p>
          <a:p>
            <a:r>
              <a:rPr lang="ko-KR" altLang="en-US"/>
              <a:t>오수민</a:t>
            </a:r>
            <a:r>
              <a:rPr lang="en-US" altLang="ko-KR"/>
              <a:t>,</a:t>
            </a:r>
            <a:r>
              <a:rPr lang="ko-KR" altLang="en-US"/>
              <a:t>손서영</a:t>
            </a:r>
            <a:r>
              <a:rPr lang="en-US" altLang="ko-KR"/>
              <a:t>,</a:t>
            </a:r>
            <a:r>
              <a:rPr lang="ko-KR" altLang="en-US"/>
              <a:t>양혜성</a:t>
            </a:r>
            <a:r>
              <a:rPr lang="en-US" altLang="ko-KR"/>
              <a:t>,</a:t>
            </a:r>
            <a:r>
              <a:rPr lang="ko-KR" altLang="en-US"/>
              <a:t>박민서</a:t>
            </a:r>
            <a:r>
              <a:rPr lang="en-US" altLang="ko-KR"/>
              <a:t>. (2022). </a:t>
            </a:r>
            <a:r>
              <a:rPr lang="ko-KR" altLang="en-US"/>
              <a:t>머신러닝을 활용한 </a:t>
            </a:r>
            <a:r>
              <a:rPr lang="en-US" altLang="ko-KR"/>
              <a:t>MBTI </a:t>
            </a:r>
            <a:r>
              <a:rPr lang="ko-KR" altLang="en-US"/>
              <a:t>기반 학습유형설계</a:t>
            </a:r>
            <a:r>
              <a:rPr lang="en-US" altLang="ko-KR"/>
              <a:t>. </a:t>
            </a:r>
            <a:r>
              <a:rPr lang="ko-KR" altLang="en-US"/>
              <a:t>문화기술의 융합</a:t>
            </a:r>
            <a:r>
              <a:rPr lang="en-US" altLang="ko-KR"/>
              <a:t>, 8(6), 207-213.</a:t>
            </a:r>
          </a:p>
          <a:p>
            <a:endParaRPr lang="en-US" altLang="ko-KR"/>
          </a:p>
          <a:p>
            <a:r>
              <a:rPr lang="ko-KR" altLang="en-US"/>
              <a:t>강형석</a:t>
            </a:r>
            <a:r>
              <a:rPr lang="en-US" altLang="ko-KR"/>
              <a:t>, </a:t>
            </a:r>
            <a:r>
              <a:rPr lang="ko-KR" altLang="en-US"/>
              <a:t>양장훈</a:t>
            </a:r>
            <a:r>
              <a:rPr lang="en-US" altLang="ko-KR"/>
              <a:t>, </a:t>
            </a:r>
            <a:r>
              <a:rPr lang="ko-KR" altLang="en-US"/>
              <a:t>디지털콘텐츠학회논문지 </a:t>
            </a:r>
            <a:r>
              <a:rPr lang="en-US" altLang="ko-KR"/>
              <a:t>Journal of Digital Contents Society Vol. 20, No. 4, pp. 825-833</a:t>
            </a:r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F8ECD51-B51A-0D18-99B2-C82E6D225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/>
              <a:t>- </a:t>
            </a:r>
            <a:r>
              <a:rPr lang="ko-KR" altLang="en-US"/>
              <a:t>인용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786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0867E-3ADB-A377-F450-EC7B8FF8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842346-4826-73BC-E17F-53910336F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5225"/>
            <a:ext cx="10515600" cy="4351338"/>
          </a:xfrm>
        </p:spPr>
        <p:txBody>
          <a:bodyPr/>
          <a:lstStyle/>
          <a:p>
            <a:r>
              <a:rPr lang="ko-KR" altLang="en-US"/>
              <a:t>간단 소개</a:t>
            </a:r>
            <a:endParaRPr lang="en-US" altLang="ko-KR"/>
          </a:p>
          <a:p>
            <a:r>
              <a:rPr lang="ko-KR" altLang="en-US"/>
              <a:t>진척도</a:t>
            </a:r>
            <a:endParaRPr lang="en-US" altLang="ko-KR"/>
          </a:p>
          <a:p>
            <a:r>
              <a:rPr lang="ko-KR" altLang="en-US"/>
              <a:t>유형 분류 모델</a:t>
            </a:r>
            <a:endParaRPr lang="en-US" altLang="ko-KR"/>
          </a:p>
          <a:p>
            <a:r>
              <a:rPr lang="ko-KR" altLang="en-US"/>
              <a:t>테스트 케이스</a:t>
            </a:r>
            <a:endParaRPr lang="en-US" altLang="ko-KR"/>
          </a:p>
          <a:p>
            <a:r>
              <a:rPr lang="ko-KR" altLang="en-US"/>
              <a:t>구글 </a:t>
            </a:r>
            <a:r>
              <a:rPr lang="en-US" altLang="ko-KR"/>
              <a:t>OCR API</a:t>
            </a:r>
          </a:p>
          <a:p>
            <a:r>
              <a:rPr lang="en-US" altLang="ko-KR"/>
              <a:t>Front/Back End</a:t>
            </a:r>
          </a:p>
          <a:p>
            <a:r>
              <a:rPr lang="ko-KR" altLang="en-US"/>
              <a:t>추후 계획</a:t>
            </a:r>
            <a:endParaRPr lang="en-US" altLang="ko-KR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2761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BE15B9-82CE-9056-B9A5-42467F1ABCDF}"/>
              </a:ext>
            </a:extLst>
          </p:cNvPr>
          <p:cNvSpPr/>
          <p:nvPr/>
        </p:nvSpPr>
        <p:spPr>
          <a:xfrm rot="1639105">
            <a:off x="6123345" y="4401768"/>
            <a:ext cx="3489726" cy="45754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AC89A65-2388-1017-B164-3467DAA46ABB}"/>
              </a:ext>
            </a:extLst>
          </p:cNvPr>
          <p:cNvSpPr/>
          <p:nvPr/>
        </p:nvSpPr>
        <p:spPr>
          <a:xfrm>
            <a:off x="7975966" y="4429124"/>
            <a:ext cx="3691505" cy="22333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508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 descr="로고, 스크린샷, 그래픽, 상징이(가) 표시된 사진&#10;&#10;자동 생성된 설명">
            <a:extLst>
              <a:ext uri="{FF2B5EF4-FFF2-40B4-BE49-F238E27FC236}">
                <a16:creationId xmlns:a16="http://schemas.microsoft.com/office/drawing/2014/main" id="{FE82CE1F-57DB-CD54-B77D-BDF7E3858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16" y="3878417"/>
            <a:ext cx="5715004" cy="2809342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9732C54F-1667-E82E-67A4-DC525EC7F8EF}"/>
              </a:ext>
            </a:extLst>
          </p:cNvPr>
          <p:cNvSpPr/>
          <p:nvPr/>
        </p:nvSpPr>
        <p:spPr>
          <a:xfrm rot="20107727">
            <a:off x="6297365" y="2570504"/>
            <a:ext cx="2946763" cy="45754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04C74E8-4707-FB75-F2D9-32591579CDA7}"/>
              </a:ext>
            </a:extLst>
          </p:cNvPr>
          <p:cNvSpPr/>
          <p:nvPr/>
        </p:nvSpPr>
        <p:spPr>
          <a:xfrm>
            <a:off x="2063350" y="3358095"/>
            <a:ext cx="3489726" cy="45754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4A92C5E-3BA2-F120-E879-CFD61FF6A67C}"/>
              </a:ext>
            </a:extLst>
          </p:cNvPr>
          <p:cNvSpPr/>
          <p:nvPr/>
        </p:nvSpPr>
        <p:spPr>
          <a:xfrm>
            <a:off x="7975966" y="1636228"/>
            <a:ext cx="3691505" cy="189754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508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BD18E71-CD95-426A-D9AE-F508A7D84288}"/>
              </a:ext>
            </a:extLst>
          </p:cNvPr>
          <p:cNvSpPr/>
          <p:nvPr/>
        </p:nvSpPr>
        <p:spPr>
          <a:xfrm>
            <a:off x="209548" y="2529230"/>
            <a:ext cx="3639740" cy="245617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D029CBBA-9309-D4B7-9368-CC5DE4CC3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061" y="1470527"/>
            <a:ext cx="3517151" cy="225097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간단 소개 </a:t>
            </a:r>
            <a:r>
              <a:rPr lang="en-US" altLang="ko-KR"/>
              <a:t>– </a:t>
            </a:r>
            <a:r>
              <a:rPr lang="ko-KR" altLang="en-US"/>
              <a:t>전체 틀</a:t>
            </a:r>
            <a:endParaRPr lang="ko-KR" altLang="en-US" dirty="0"/>
          </a:p>
        </p:txBody>
      </p:sp>
      <p:pic>
        <p:nvPicPr>
          <p:cNvPr id="3" name="그림 2" descr="로고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ADFD57B3-302B-55B0-3D64-99E2C2081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0" y="3184128"/>
            <a:ext cx="3943352" cy="2456176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72122430-27EF-0AAD-3BF8-CA2C4C613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1201" y="2741752"/>
            <a:ext cx="3413786" cy="884752"/>
          </a:xfrm>
          <a:prstGeom prst="rect">
            <a:avLst/>
          </a:prstGeom>
        </p:spPr>
      </p:pic>
      <p:pic>
        <p:nvPicPr>
          <p:cNvPr id="25" name="그림 24" descr="스크린샷, 그래픽, 원, 로고이(가) 표시된 사진&#10;&#10;자동 생성된 설명">
            <a:extLst>
              <a:ext uri="{FF2B5EF4-FFF2-40B4-BE49-F238E27FC236}">
                <a16:creationId xmlns:a16="http://schemas.microsoft.com/office/drawing/2014/main" id="{6A983117-89F0-7D45-36B0-0737A9952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7" y="2609942"/>
            <a:ext cx="3870694" cy="239179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087AEEA-6109-932F-5CDE-004E78B53DB9}"/>
              </a:ext>
            </a:extLst>
          </p:cNvPr>
          <p:cNvSpPr txBox="1"/>
          <p:nvPr/>
        </p:nvSpPr>
        <p:spPr>
          <a:xfrm>
            <a:off x="8175867" y="5942019"/>
            <a:ext cx="34725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/>
              <a:t>Vertex Vision AI</a:t>
            </a:r>
            <a:endParaRPr lang="ko-KR" altLang="en-US" sz="32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E4595D-EC86-2B6C-3DD3-4ABE9C408105}"/>
              </a:ext>
            </a:extLst>
          </p:cNvPr>
          <p:cNvSpPr txBox="1"/>
          <p:nvPr/>
        </p:nvSpPr>
        <p:spPr>
          <a:xfrm>
            <a:off x="197644" y="1936885"/>
            <a:ext cx="3155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- Front/BackEnd</a:t>
            </a:r>
            <a:endParaRPr lang="ko-KR" altLang="en-US" b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8A46E9-C99F-1782-9DC1-5B4E750B530D}"/>
              </a:ext>
            </a:extLst>
          </p:cNvPr>
          <p:cNvSpPr txBox="1"/>
          <p:nvPr/>
        </p:nvSpPr>
        <p:spPr>
          <a:xfrm>
            <a:off x="7975966" y="1174521"/>
            <a:ext cx="3377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- ML/DL Tensorflow</a:t>
            </a:r>
            <a:endParaRPr lang="ko-KR" altLang="en-US" b="1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E43839-1F63-0AA3-2FD1-2F3A1B135121}"/>
              </a:ext>
            </a:extLst>
          </p:cNvPr>
          <p:cNvSpPr txBox="1"/>
          <p:nvPr/>
        </p:nvSpPr>
        <p:spPr>
          <a:xfrm>
            <a:off x="7975966" y="3966279"/>
            <a:ext cx="3377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- Google OCR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340870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09DB7-46AB-9B5D-106B-6CE1DDBF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간단 소개 </a:t>
            </a:r>
            <a:r>
              <a:rPr lang="en-US" altLang="ko-KR"/>
              <a:t>– </a:t>
            </a:r>
            <a:r>
              <a:rPr lang="ko-KR" altLang="en-US"/>
              <a:t>데이터 변경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4D5DC1-9834-3E30-73B3-6924E550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7" y="2761958"/>
            <a:ext cx="4246032" cy="2440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54C581-1405-063E-3704-18DA0EAEB292}"/>
              </a:ext>
            </a:extLst>
          </p:cNvPr>
          <p:cNvSpPr txBox="1"/>
          <p:nvPr/>
        </p:nvSpPr>
        <p:spPr>
          <a:xfrm>
            <a:off x="804862" y="1872380"/>
            <a:ext cx="32194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>
                <a:latin typeface="+mj-lt"/>
              </a:rPr>
              <a:t>지구과학 </a:t>
            </a:r>
            <a:r>
              <a:rPr lang="en-US" altLang="ko-KR" sz="4000" b="1" i="0">
                <a:effectLst/>
                <a:latin typeface="+mj-lt"/>
              </a:rPr>
              <a:t>Ⅰ</a:t>
            </a:r>
            <a:endParaRPr lang="ko-KR" altLang="en-US" sz="4000" b="1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17537F-A765-AC2B-588F-63FDB79D13D2}"/>
              </a:ext>
            </a:extLst>
          </p:cNvPr>
          <p:cNvSpPr txBox="1"/>
          <p:nvPr/>
        </p:nvSpPr>
        <p:spPr>
          <a:xfrm>
            <a:off x="1057275" y="5416447"/>
            <a:ext cx="35459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/>
              <a:t>class : [0, 0, 0]</a:t>
            </a:r>
          </a:p>
          <a:p>
            <a:r>
              <a:rPr lang="en-US" altLang="ko-KR" sz="2000"/>
              <a:t>(one-hot code)</a:t>
            </a:r>
            <a:endParaRPr lang="ko-KR" alt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4C9D2-4D41-3B22-0BB4-E3BB8711EE87}"/>
              </a:ext>
            </a:extLst>
          </p:cNvPr>
          <p:cNvSpPr txBox="1"/>
          <p:nvPr/>
        </p:nvSpPr>
        <p:spPr>
          <a:xfrm>
            <a:off x="7519987" y="1872380"/>
            <a:ext cx="32194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/>
              <a:t>생명과학 </a:t>
            </a:r>
            <a:r>
              <a:rPr lang="en-US" altLang="ko-KR" sz="4000" b="1" i="0">
                <a:effectLst/>
                <a:latin typeface="+mj-lt"/>
              </a:rPr>
              <a:t>Ⅰ</a:t>
            </a:r>
            <a:endParaRPr lang="ko-KR" altLang="en-US" sz="40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65DBC7-8663-4244-13E5-A8BC280E266F}"/>
              </a:ext>
            </a:extLst>
          </p:cNvPr>
          <p:cNvSpPr txBox="1"/>
          <p:nvPr/>
        </p:nvSpPr>
        <p:spPr>
          <a:xfrm>
            <a:off x="7350787" y="5412822"/>
            <a:ext cx="42460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/>
              <a:t>class : [0, 0, 0, 0, 0]</a:t>
            </a:r>
          </a:p>
          <a:p>
            <a:r>
              <a:rPr lang="en-US" altLang="ko-KR" sz="2000"/>
              <a:t>(one-hot code)</a:t>
            </a:r>
            <a:endParaRPr lang="ko-KR" altLang="en-US" sz="20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6592C83-46BD-6FC3-0023-60CDB6255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699" y="2695157"/>
            <a:ext cx="4348163" cy="2602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1F3A09F-4B4F-D91E-3CE3-4FE8EBAEA720}"/>
              </a:ext>
            </a:extLst>
          </p:cNvPr>
          <p:cNvSpPr/>
          <p:nvPr/>
        </p:nvSpPr>
        <p:spPr>
          <a:xfrm>
            <a:off x="4472119" y="1728748"/>
            <a:ext cx="2781300" cy="995150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27102EF-CB55-8D78-DFD9-1AE8A39FA8D1}"/>
              </a:ext>
            </a:extLst>
          </p:cNvPr>
          <p:cNvSpPr/>
          <p:nvPr/>
        </p:nvSpPr>
        <p:spPr>
          <a:xfrm>
            <a:off x="4472119" y="3525127"/>
            <a:ext cx="2781300" cy="995150"/>
          </a:xfrm>
          <a:prstGeom prst="rightArrow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537BEDD3-DD4F-85C6-9BBA-A0F1F3E50C29}"/>
              </a:ext>
            </a:extLst>
          </p:cNvPr>
          <p:cNvSpPr/>
          <p:nvPr/>
        </p:nvSpPr>
        <p:spPr>
          <a:xfrm>
            <a:off x="4472119" y="5288966"/>
            <a:ext cx="2781300" cy="995150"/>
          </a:xfrm>
          <a:prstGeom prst="rightArrow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83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4EBA8-B677-1A88-9073-E8D0DCF0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진척도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3CD79E9-B8B6-778F-FA79-14E62C1FA1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0331919"/>
              </p:ext>
            </p:extLst>
          </p:nvPr>
        </p:nvGraphicFramePr>
        <p:xfrm>
          <a:off x="838200" y="1825625"/>
          <a:ext cx="10515597" cy="485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4569350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44704926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20715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분류 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완료된 업무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미완료 및 예상 목표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166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Data </a:t>
                      </a:r>
                      <a:r>
                        <a:rPr lang="ko-KR" altLang="en-US"/>
                        <a:t>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5,000</a:t>
                      </a:r>
                      <a:r>
                        <a:rPr lang="ko-KR" altLang="en-US"/>
                        <a:t>개 수집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FrontEnd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OCR, Model </a:t>
                      </a:r>
                      <a:r>
                        <a:rPr lang="ko-KR" altLang="en-US"/>
                        <a:t>연동 완료</a:t>
                      </a:r>
                      <a:r>
                        <a:rPr lang="en-US" altLang="ko-KR"/>
                        <a:t>,</a:t>
                      </a:r>
                    </a:p>
                    <a:p>
                      <a:pPr latinLnBrk="1"/>
                      <a:r>
                        <a:rPr lang="ko-KR" altLang="en-US"/>
                        <a:t>웹 반응형 페이지 구축</a:t>
                      </a: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pc="-150"/>
                        <a:t>유형에 따른 서비스</a:t>
                      </a:r>
                      <a:r>
                        <a:rPr lang="en-US" altLang="ko-KR" spc="-150"/>
                        <a:t>(</a:t>
                      </a:r>
                      <a:r>
                        <a:rPr lang="ko-KR" altLang="en-US" spc="-150"/>
                        <a:t>풀이안</a:t>
                      </a:r>
                      <a:r>
                        <a:rPr lang="en-US" altLang="ko-KR" spc="-150"/>
                        <a:t>)</a:t>
                      </a:r>
                      <a:r>
                        <a:rPr lang="ko-KR" altLang="en-US" spc="-150"/>
                        <a:t>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514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BackEnd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Firebase </a:t>
                      </a:r>
                      <a:r>
                        <a:rPr lang="ko-KR" altLang="en-US"/>
                        <a:t>연동 완료</a:t>
                      </a:r>
                      <a:endParaRPr lang="en-US" altLang="ko-KR"/>
                    </a:p>
                    <a:p>
                      <a:pPr latinLnBrk="1"/>
                      <a:r>
                        <a:rPr lang="ko-KR" altLang="en-US"/>
                        <a:t>이미지 파일 </a:t>
                      </a:r>
                      <a:r>
                        <a:rPr lang="en-US" altLang="ko-KR"/>
                        <a:t>storage </a:t>
                      </a:r>
                      <a:r>
                        <a:rPr lang="ko-KR" altLang="en-US"/>
                        <a:t>구축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268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OCR API </a:t>
                      </a:r>
                      <a:r>
                        <a:rPr lang="ko-KR" altLang="en-US"/>
                        <a:t>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Google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Cloud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API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Key </a:t>
                      </a:r>
                      <a:r>
                        <a:rPr lang="ko-KR" altLang="en-US"/>
                        <a:t>생성</a:t>
                      </a:r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Firebase Storage </a:t>
                      </a:r>
                      <a:r>
                        <a:rPr lang="ko-KR" altLang="en-US"/>
                        <a:t>연결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275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Model API </a:t>
                      </a:r>
                      <a:r>
                        <a:rPr lang="ko-KR" altLang="en-US"/>
                        <a:t>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Google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Cloud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API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Key </a:t>
                      </a:r>
                      <a:r>
                        <a:rPr lang="ko-KR" altLang="en-US"/>
                        <a:t>생성</a:t>
                      </a:r>
                      <a:endParaRPr lang="en-US" altLang="ko-KR"/>
                    </a:p>
                    <a:p>
                      <a:pPr latinLnBrk="1"/>
                      <a:r>
                        <a:rPr lang="ko-KR" altLang="en-US"/>
                        <a:t>유형 모델 경로 연동</a:t>
                      </a: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74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Model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(Extraction, Preprocessing)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베타 버젼 모델 구축 완료</a:t>
                      </a:r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(4,106</a:t>
                      </a:r>
                      <a:r>
                        <a:rPr lang="ko-KR" altLang="en-US"/>
                        <a:t>개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완성 버젼 모델 구축</a:t>
                      </a:r>
                      <a:r>
                        <a:rPr lang="en-US" altLang="ko-KR"/>
                        <a:t>(5,000</a:t>
                      </a:r>
                      <a:r>
                        <a:rPr lang="ko-KR" altLang="en-US"/>
                        <a:t>개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24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Testing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최적의 하이퍼 파라미터 </a:t>
                      </a:r>
                      <a:r>
                        <a:rPr lang="en-US" altLang="ko-KR"/>
                        <a:t>(AI 1</a:t>
                      </a:r>
                      <a:r>
                        <a:rPr lang="ko-KR" altLang="en-US"/>
                        <a:t>차</a:t>
                      </a:r>
                      <a:r>
                        <a:rPr lang="en-US" altLang="ko-KR"/>
                        <a:t>)</a:t>
                      </a:r>
                    </a:p>
                    <a:p>
                      <a:pPr latinLnBrk="1"/>
                      <a:r>
                        <a:rPr lang="en-US" altLang="ko-KR"/>
                        <a:t>OCR </a:t>
                      </a:r>
                      <a:r>
                        <a:rPr lang="ko-KR" altLang="en-US"/>
                        <a:t>연동 </a:t>
                      </a:r>
                      <a:r>
                        <a:rPr lang="en-US" altLang="ko-KR"/>
                        <a:t>(WEB 1</a:t>
                      </a:r>
                      <a:r>
                        <a:rPr lang="ko-KR" altLang="en-US"/>
                        <a:t>차 테스트</a:t>
                      </a:r>
                      <a:r>
                        <a:rPr lang="en-US" altLang="ko-KR"/>
                        <a:t>)</a:t>
                      </a:r>
                    </a:p>
                    <a:p>
                      <a:pPr latinLnBrk="1"/>
                      <a:r>
                        <a:rPr lang="en-US" altLang="ko-KR"/>
                        <a:t>AI </a:t>
                      </a:r>
                      <a:r>
                        <a:rPr lang="ko-KR" altLang="en-US"/>
                        <a:t>모델 연동 </a:t>
                      </a:r>
                      <a:r>
                        <a:rPr lang="en-US" altLang="ko-KR"/>
                        <a:t>(WEB 2</a:t>
                      </a:r>
                      <a:r>
                        <a:rPr lang="ko-KR" altLang="en-US"/>
                        <a:t>차 테스트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Train-Validation-Test Split (</a:t>
                      </a:r>
                      <a:r>
                        <a:rPr lang="ko-KR" altLang="en-US"/>
                        <a:t>최종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697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82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765"/>
            <a:ext cx="11077575" cy="1325563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유형 분류 모델 </a:t>
            </a:r>
            <a:r>
              <a:rPr lang="en-US" altLang="ko-KR"/>
              <a:t>– </a:t>
            </a:r>
            <a:r>
              <a:rPr lang="ko-KR" altLang="en-US"/>
              <a:t>데이터 수집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32ACD4-1C9B-1697-3E2C-C591CC986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359534"/>
            <a:ext cx="4590431" cy="3907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CFDD64-DBA5-7747-2B52-CFD9C372A149}"/>
              </a:ext>
            </a:extLst>
          </p:cNvPr>
          <p:cNvSpPr txBox="1"/>
          <p:nvPr/>
        </p:nvSpPr>
        <p:spPr>
          <a:xfrm>
            <a:off x="5634335" y="2478107"/>
            <a:ext cx="461665" cy="397031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en-US" altLang="ko-KR" sz="2800"/>
              <a:t>0</a:t>
            </a:r>
          </a:p>
          <a:p>
            <a:r>
              <a:rPr lang="en-US" altLang="ko-KR" sz="2800"/>
              <a:t>,</a:t>
            </a:r>
          </a:p>
          <a:p>
            <a:r>
              <a:rPr lang="en-US" altLang="ko-KR" sz="2800"/>
              <a:t>0</a:t>
            </a:r>
          </a:p>
          <a:p>
            <a:r>
              <a:rPr lang="en-US" altLang="ko-KR" sz="2800"/>
              <a:t>,</a:t>
            </a:r>
          </a:p>
          <a:p>
            <a:r>
              <a:rPr lang="en-US" altLang="ko-KR" sz="2800"/>
              <a:t>0</a:t>
            </a:r>
          </a:p>
          <a:p>
            <a:r>
              <a:rPr lang="en-US" altLang="ko-KR" sz="2800"/>
              <a:t>,</a:t>
            </a:r>
          </a:p>
          <a:p>
            <a:r>
              <a:rPr lang="en-US" altLang="ko-KR" sz="2800"/>
              <a:t>0</a:t>
            </a:r>
          </a:p>
          <a:p>
            <a:r>
              <a:rPr lang="en-US" altLang="ko-KR" sz="2800"/>
              <a:t>,</a:t>
            </a:r>
          </a:p>
          <a:p>
            <a:r>
              <a:rPr lang="en-US" altLang="ko-KR" sz="2800"/>
              <a:t>0</a:t>
            </a:r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1296664E-FB49-77B7-458E-6EA26FB83FFB}"/>
              </a:ext>
            </a:extLst>
          </p:cNvPr>
          <p:cNvSpPr/>
          <p:nvPr/>
        </p:nvSpPr>
        <p:spPr>
          <a:xfrm rot="5400000">
            <a:off x="5654031" y="1989503"/>
            <a:ext cx="327021" cy="668622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CAEEEDD6-0B94-BFC3-E90D-9F3CF9FDB0F2}"/>
              </a:ext>
            </a:extLst>
          </p:cNvPr>
          <p:cNvSpPr/>
          <p:nvPr/>
        </p:nvSpPr>
        <p:spPr>
          <a:xfrm rot="16200000">
            <a:off x="5663557" y="6218888"/>
            <a:ext cx="327021" cy="668622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3AB5F4-3B19-6353-FABE-2651BF4334C4}"/>
              </a:ext>
            </a:extLst>
          </p:cNvPr>
          <p:cNvCxnSpPr/>
          <p:nvPr/>
        </p:nvCxnSpPr>
        <p:spPr>
          <a:xfrm>
            <a:off x="6151853" y="2714625"/>
            <a:ext cx="1344322" cy="0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8741E67-8E12-DCF5-262C-01D9FF5C442D}"/>
              </a:ext>
            </a:extLst>
          </p:cNvPr>
          <p:cNvSpPr txBox="1"/>
          <p:nvPr/>
        </p:nvSpPr>
        <p:spPr>
          <a:xfrm>
            <a:off x="7552028" y="2487325"/>
            <a:ext cx="1050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/>
              <a:t>337</a:t>
            </a:r>
            <a:endParaRPr lang="ko-KR" altLang="en-US" sz="24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BC91516-9FEF-D95E-2F1D-EEC26689958A}"/>
              </a:ext>
            </a:extLst>
          </p:cNvPr>
          <p:cNvCxnSpPr/>
          <p:nvPr/>
        </p:nvCxnSpPr>
        <p:spPr>
          <a:xfrm>
            <a:off x="6161379" y="3571875"/>
            <a:ext cx="1344322" cy="0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A825A03-6F48-A23C-7202-9D9A897972FC}"/>
              </a:ext>
            </a:extLst>
          </p:cNvPr>
          <p:cNvSpPr txBox="1"/>
          <p:nvPr/>
        </p:nvSpPr>
        <p:spPr>
          <a:xfrm>
            <a:off x="7561554" y="3344575"/>
            <a:ext cx="1050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/>
              <a:t>397</a:t>
            </a:r>
            <a:endParaRPr lang="ko-KR" altLang="en-US" sz="240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C904264-0755-DF72-2D4E-DD5D83F161D4}"/>
              </a:ext>
            </a:extLst>
          </p:cNvPr>
          <p:cNvCxnSpPr/>
          <p:nvPr/>
        </p:nvCxnSpPr>
        <p:spPr>
          <a:xfrm>
            <a:off x="6169140" y="4400550"/>
            <a:ext cx="1344322" cy="0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EC1497-8EAD-0BE2-E4DF-75739C5CBB0B}"/>
              </a:ext>
            </a:extLst>
          </p:cNvPr>
          <p:cNvSpPr txBox="1"/>
          <p:nvPr/>
        </p:nvSpPr>
        <p:spPr>
          <a:xfrm>
            <a:off x="7569315" y="4173250"/>
            <a:ext cx="1050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/>
              <a:t>1,314</a:t>
            </a:r>
            <a:endParaRPr lang="ko-KR" altLang="en-US" sz="24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B02C707-88A8-7524-62A4-EFC9D826E5E8}"/>
              </a:ext>
            </a:extLst>
          </p:cNvPr>
          <p:cNvCxnSpPr/>
          <p:nvPr/>
        </p:nvCxnSpPr>
        <p:spPr>
          <a:xfrm>
            <a:off x="6175137" y="5267325"/>
            <a:ext cx="1344322" cy="0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F37BBC6-6A13-2215-45E5-01302824CBEC}"/>
              </a:ext>
            </a:extLst>
          </p:cNvPr>
          <p:cNvSpPr txBox="1"/>
          <p:nvPr/>
        </p:nvSpPr>
        <p:spPr>
          <a:xfrm>
            <a:off x="7575312" y="5040025"/>
            <a:ext cx="1050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/>
              <a:t>1,488</a:t>
            </a:r>
            <a:endParaRPr lang="ko-KR" altLang="en-US" sz="240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011E054-AE39-8882-CDB9-AC80914D1031}"/>
              </a:ext>
            </a:extLst>
          </p:cNvPr>
          <p:cNvCxnSpPr/>
          <p:nvPr/>
        </p:nvCxnSpPr>
        <p:spPr>
          <a:xfrm>
            <a:off x="6171609" y="6096000"/>
            <a:ext cx="1344322" cy="0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6E635A7-E410-ACDE-3228-8E2AD0394A94}"/>
              </a:ext>
            </a:extLst>
          </p:cNvPr>
          <p:cNvSpPr txBox="1"/>
          <p:nvPr/>
        </p:nvSpPr>
        <p:spPr>
          <a:xfrm>
            <a:off x="7571784" y="5868700"/>
            <a:ext cx="1050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/>
              <a:t>570</a:t>
            </a:r>
            <a:endParaRPr lang="ko-KR" altLang="en-US" sz="2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6E66F6-65E0-42E1-07A0-A11AD06C134D}"/>
              </a:ext>
            </a:extLst>
          </p:cNvPr>
          <p:cNvSpPr txBox="1"/>
          <p:nvPr/>
        </p:nvSpPr>
        <p:spPr>
          <a:xfrm>
            <a:off x="9213428" y="4010732"/>
            <a:ext cx="2678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data.json</a:t>
            </a:r>
            <a:endParaRPr lang="ko-KR" altLang="en-US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4" name="그림 33" descr="그래픽, 폰트, 디자인, 그래픽 디자인이(가) 표시된 사진&#10;&#10;자동 생성된 설명">
            <a:extLst>
              <a:ext uri="{FF2B5EF4-FFF2-40B4-BE49-F238E27FC236}">
                <a16:creationId xmlns:a16="http://schemas.microsoft.com/office/drawing/2014/main" id="{F3FB9281-2EBB-DB78-4C2D-529996F2D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73" y="2423252"/>
            <a:ext cx="1636405" cy="163640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10EBE23-19A5-2C85-09D7-BB8F8EF09381}"/>
              </a:ext>
            </a:extLst>
          </p:cNvPr>
          <p:cNvSpPr txBox="1"/>
          <p:nvPr/>
        </p:nvSpPr>
        <p:spPr>
          <a:xfrm>
            <a:off x="8868068" y="5804913"/>
            <a:ext cx="2460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/>
              <a:t>=&gt; </a:t>
            </a:r>
            <a:r>
              <a:rPr lang="en-US" altLang="ko-KR" sz="3200" b="1" u="sng"/>
              <a:t>4,106</a:t>
            </a:r>
            <a:endParaRPr lang="ko-KR" altLang="en-US" sz="3200" b="1" u="sng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9E6911D-F423-25DE-E902-80089C89313C}"/>
              </a:ext>
            </a:extLst>
          </p:cNvPr>
          <p:cNvGrpSpPr/>
          <p:nvPr/>
        </p:nvGrpSpPr>
        <p:grpSpPr>
          <a:xfrm>
            <a:off x="-113789" y="1393395"/>
            <a:ext cx="12600806" cy="738951"/>
            <a:chOff x="-113789" y="1393395"/>
            <a:chExt cx="12600806" cy="73895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52AA564-7112-6316-1087-B80044BA04EC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C055F802-8CB7-FC53-7574-DFBE2F78D46E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370294D3-329F-DFF9-9D81-11C5EF25EA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2B3B89CE-2ADB-063D-1BD4-709DE7329120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4DE6D9B0-ED3D-4D8B-AA86-841D74F49825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1ECA9BDD-C368-A909-8901-F9694236895C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6438AA2E-DEB1-0E72-47C5-A30CBE5A7219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FF62C085-0325-B4A0-57D8-790A44A067D0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343210-5DD7-9680-C0A4-EFA9977F5BF3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9979F8C-5808-39CC-5D7F-E240F93BB2D3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9C131C5-70AA-E4DA-5C74-2D49562CF9F1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구글 </a:t>
                </a:r>
                <a:r>
                  <a:rPr lang="en-US" altLang="ko-KR" spc="-150"/>
                  <a:t>OCR API</a:t>
                </a:r>
                <a:endParaRPr lang="ko-KR" altLang="en-US" spc="-15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63C806-D38A-AD80-02C2-EC899BAB1C2F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Front/Back End</a:t>
                </a:r>
                <a:endParaRPr lang="ko-KR" altLang="en-US" spc="-15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53B06DE-B111-5F98-C972-5D1B6009DD30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452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유형 분류 모델 </a:t>
            </a:r>
            <a:r>
              <a:rPr lang="en-US" altLang="ko-KR"/>
              <a:t>– </a:t>
            </a:r>
            <a:r>
              <a:rPr lang="ko-KR" altLang="en-US"/>
              <a:t>데이터 전처리</a:t>
            </a:r>
            <a:endParaRPr lang="ko-KR" altLang="en-US" dirty="0"/>
          </a:p>
        </p:txBody>
      </p:sp>
      <p:pic>
        <p:nvPicPr>
          <p:cNvPr id="2" name="그림 1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BE9B58B9-D795-3642-7B42-571257161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61" y="1979327"/>
            <a:ext cx="3517151" cy="2250977"/>
          </a:xfrm>
          <a:prstGeom prst="rect">
            <a:avLst/>
          </a:prstGeom>
        </p:spPr>
      </p:pic>
      <p:pic>
        <p:nvPicPr>
          <p:cNvPr id="3074" name="Picture 2" descr="Google colab-2] 구글 코랩 개발환경 설정">
            <a:extLst>
              <a:ext uri="{FF2B5EF4-FFF2-40B4-BE49-F238E27FC236}">
                <a16:creationId xmlns:a16="http://schemas.microsoft.com/office/drawing/2014/main" id="{9D73DD59-2938-5860-B8AC-1F1CF6C3C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55" y="4511960"/>
            <a:ext cx="3209925" cy="141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으로 구부러짐 2">
            <a:extLst>
              <a:ext uri="{FF2B5EF4-FFF2-40B4-BE49-F238E27FC236}">
                <a16:creationId xmlns:a16="http://schemas.microsoft.com/office/drawing/2014/main" id="{56F2997B-CF52-5D02-DFCD-045C552004B7}"/>
              </a:ext>
            </a:extLst>
          </p:cNvPr>
          <p:cNvSpPr/>
          <p:nvPr/>
        </p:nvSpPr>
        <p:spPr>
          <a:xfrm>
            <a:off x="209550" y="3514725"/>
            <a:ext cx="885825" cy="1933575"/>
          </a:xfrm>
          <a:prstGeom prst="curved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화살표: 오른쪽으로 구부러짐 5">
            <a:extLst>
              <a:ext uri="{FF2B5EF4-FFF2-40B4-BE49-F238E27FC236}">
                <a16:creationId xmlns:a16="http://schemas.microsoft.com/office/drawing/2014/main" id="{718CBBDF-5975-E31E-6C28-EEFE6207159F}"/>
              </a:ext>
            </a:extLst>
          </p:cNvPr>
          <p:cNvSpPr/>
          <p:nvPr/>
        </p:nvSpPr>
        <p:spPr>
          <a:xfrm rot="10800000">
            <a:off x="4203831" y="3419474"/>
            <a:ext cx="885825" cy="1933575"/>
          </a:xfrm>
          <a:prstGeom prst="curved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76" name="Picture 4" descr="Home - Keras Documentation">
            <a:extLst>
              <a:ext uri="{FF2B5EF4-FFF2-40B4-BE49-F238E27FC236}">
                <a16:creationId xmlns:a16="http://schemas.microsoft.com/office/drawing/2014/main" id="{5CEB29F4-B8CF-3829-D00C-7003FFE22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050" y="2174176"/>
            <a:ext cx="3924300" cy="113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A21BBC4-9133-A4C8-26C6-2988C1C71BDA}"/>
              </a:ext>
            </a:extLst>
          </p:cNvPr>
          <p:cNvCxnSpPr/>
          <p:nvPr/>
        </p:nvCxnSpPr>
        <p:spPr>
          <a:xfrm>
            <a:off x="3524250" y="2743200"/>
            <a:ext cx="2571750" cy="0"/>
          </a:xfrm>
          <a:prstGeom prst="line">
            <a:avLst/>
          </a:prstGeom>
          <a:ln w="127000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0F468B6-FF98-1A5B-4999-381233A1358C}"/>
              </a:ext>
            </a:extLst>
          </p:cNvPr>
          <p:cNvGrpSpPr/>
          <p:nvPr/>
        </p:nvGrpSpPr>
        <p:grpSpPr>
          <a:xfrm>
            <a:off x="-113789" y="1393395"/>
            <a:ext cx="12600806" cy="738951"/>
            <a:chOff x="-113789" y="1393395"/>
            <a:chExt cx="12600806" cy="73895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344E2FE-E10C-EA97-869E-69C431F4A4AE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6C2C401C-7418-0F41-6891-502187911B1D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9F2AA38E-E8FC-7ABC-A528-6AA1CE55F8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9A6FDAA7-9816-270F-AA93-21FED41CF4A7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1EFA987E-A4C2-D07C-88C5-9822C57B1D42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90E1A471-1587-6B7A-65B7-067D2D9B3EBC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0D6CF93A-DF88-3D9C-29A9-AFD33661829F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23FFB10D-E5F1-AAB3-2303-8BC1F0827C43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F758352-D4EE-AEFD-1DC7-06EBFE605014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926F183-62D4-9E94-818C-F35E9A8E2CBC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A50026B-F078-EF68-B117-B44F99E4AC3A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구글 </a:t>
                </a:r>
                <a:r>
                  <a:rPr lang="en-US" altLang="ko-KR" spc="-150"/>
                  <a:t>OCR API</a:t>
                </a:r>
                <a:endParaRPr lang="ko-KR" altLang="en-US" spc="-15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78EEAF6-FB46-491B-C929-5D20F7F8FDE3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Front/Back End</a:t>
                </a:r>
                <a:endParaRPr lang="ko-KR" altLang="en-US" spc="-150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A1BCA39-BC89-EF34-9065-CBB849CC8CE5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8607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유형 분류 모델 </a:t>
            </a:r>
            <a:r>
              <a:rPr lang="en-US" altLang="ko-KR"/>
              <a:t>– </a:t>
            </a:r>
            <a:r>
              <a:rPr lang="ko-KR" altLang="en-US"/>
              <a:t>모델 제작 과정</a:t>
            </a:r>
            <a:endParaRPr lang="ko-KR" altLang="en-US" dirty="0"/>
          </a:p>
        </p:txBody>
      </p:sp>
      <p:pic>
        <p:nvPicPr>
          <p:cNvPr id="7" name="그림 6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DDFD5D91-C99B-EE8B-96F7-611CF7386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30" y="3006352"/>
            <a:ext cx="3995872" cy="3664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660806D-A9BB-7DCE-C4AE-A59B4F07C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5" y="2263376"/>
            <a:ext cx="2955360" cy="2383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0211715-92FD-B5A6-B8EC-BC04A13E7BDB}"/>
              </a:ext>
            </a:extLst>
          </p:cNvPr>
          <p:cNvCxnSpPr>
            <a:cxnSpLocks/>
          </p:cNvCxnSpPr>
          <p:nvPr/>
        </p:nvCxnSpPr>
        <p:spPr>
          <a:xfrm flipV="1">
            <a:off x="647700" y="2263376"/>
            <a:ext cx="1527845" cy="2951864"/>
          </a:xfrm>
          <a:prstGeom prst="line">
            <a:avLst/>
          </a:prstGeom>
          <a:ln w="38100">
            <a:solidFill>
              <a:srgbClr val="FF0000">
                <a:alpha val="6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8B07515-F93C-9E0A-3575-4348C422A514}"/>
              </a:ext>
            </a:extLst>
          </p:cNvPr>
          <p:cNvCxnSpPr>
            <a:cxnSpLocks/>
          </p:cNvCxnSpPr>
          <p:nvPr/>
        </p:nvCxnSpPr>
        <p:spPr>
          <a:xfrm flipV="1">
            <a:off x="2385410" y="4647079"/>
            <a:ext cx="2745495" cy="1944221"/>
          </a:xfrm>
          <a:prstGeom prst="line">
            <a:avLst/>
          </a:prstGeom>
          <a:ln w="38100">
            <a:solidFill>
              <a:srgbClr val="FF0000">
                <a:alpha val="6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0E35AB65-53B9-167E-A967-5A3303026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096" y="2253508"/>
            <a:ext cx="2894984" cy="25714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0AC3CAC-A430-3B9D-2031-18BC53593A05}"/>
              </a:ext>
            </a:extLst>
          </p:cNvPr>
          <p:cNvSpPr/>
          <p:nvPr/>
        </p:nvSpPr>
        <p:spPr>
          <a:xfrm>
            <a:off x="5290944" y="2277986"/>
            <a:ext cx="1610112" cy="889671"/>
          </a:xfrm>
          <a:prstGeom prst="rightArrow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:a16="http://schemas.microsoft.com/office/drawing/2014/main" id="{403DD1D1-A68D-C25C-66C7-C5E35CADC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887" y="3512041"/>
            <a:ext cx="5736305" cy="327417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EA9DF117-B1B6-5FA9-7779-21CFCF769C32}"/>
              </a:ext>
            </a:extLst>
          </p:cNvPr>
          <p:cNvGrpSpPr/>
          <p:nvPr/>
        </p:nvGrpSpPr>
        <p:grpSpPr>
          <a:xfrm>
            <a:off x="-113789" y="1393395"/>
            <a:ext cx="12600806" cy="738951"/>
            <a:chOff x="-113789" y="1393395"/>
            <a:chExt cx="12600806" cy="73895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3B77779-1B54-0BCE-B9A3-F22E39FEF484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7EE0E48D-DCDD-F22E-1634-7A7366B66F7C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7EBCBE46-D375-0F8B-F943-7BF4D7C3B1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96D20EB-FDA8-8AF3-1E65-C631076C1814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B9DFF1A7-F46B-1D36-7893-F9CD2BC91CEA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B31B6B8-9B71-BF22-3D78-3219B9AAACAF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990479E2-FA9C-5723-D1EA-4F31326F3955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E6F9A143-E22E-8FB0-4A50-1B8301E4BD96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7BFB816-8399-A97F-A0BC-87C44B3104D3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3BDFBD-BED3-55E7-AF7A-C8BC66463A48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F1362A-0813-1855-FDB1-1E37A391195D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구글 </a:t>
                </a:r>
                <a:r>
                  <a:rPr lang="en-US" altLang="ko-KR" spc="-150"/>
                  <a:t>OCR API</a:t>
                </a:r>
                <a:endParaRPr lang="ko-KR" altLang="en-US" spc="-15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93F99B0-5023-DE75-A09C-A367676E0801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Front/Back End</a:t>
                </a:r>
                <a:endParaRPr lang="ko-KR" altLang="en-US" spc="-15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BC43BC0-E701-6342-1208-98A98E13952A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688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유형 분류 모델 </a:t>
            </a:r>
            <a:r>
              <a:rPr lang="en-US" altLang="ko-KR"/>
              <a:t>– </a:t>
            </a:r>
            <a:r>
              <a:rPr lang="ko-KR" altLang="en-US"/>
              <a:t>시연 영상</a:t>
            </a:r>
            <a:endParaRPr lang="ko-KR" altLang="en-US" dirty="0"/>
          </a:p>
        </p:txBody>
      </p:sp>
      <p:pic>
        <p:nvPicPr>
          <p:cNvPr id="6" name="그림 5" descr="텍스트, 스크린샷, 컴퓨터, 소프트웨어이(가) 표시된 사진&#10;&#10;자동 생성된 설명">
            <a:extLst>
              <a:ext uri="{FF2B5EF4-FFF2-40B4-BE49-F238E27FC236}">
                <a16:creationId xmlns:a16="http://schemas.microsoft.com/office/drawing/2014/main" id="{63765D64-7F2E-8ABA-0907-C442C0341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27" y="2303178"/>
            <a:ext cx="7765545" cy="443242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B43BEA4-C74C-61CF-90F0-21A163B35C6B}"/>
              </a:ext>
            </a:extLst>
          </p:cNvPr>
          <p:cNvGrpSpPr/>
          <p:nvPr/>
        </p:nvGrpSpPr>
        <p:grpSpPr>
          <a:xfrm>
            <a:off x="-113789" y="1393395"/>
            <a:ext cx="12600806" cy="738951"/>
            <a:chOff x="-113789" y="1393395"/>
            <a:chExt cx="12600806" cy="73895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6F0FF09-356D-EC71-E676-B3A99D3FFAAA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82790178-896E-6572-99DA-DEE805AE1DAC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ADB114CB-5B0F-8AB3-4B0C-77C68F01AF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BCD6FE9-D282-6147-1890-BDEBDF635051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FEE53E6-78B8-0A42-D2DB-88F40A3D2BF0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CD49D845-9952-CEF3-4FA8-B3B2B8B6CC83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BFD1C57-0AAD-2985-D338-74C3F508FBEF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340F4F4-D17F-4CAF-7F1A-6005145036BE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5C7336-4E21-37CA-41E9-45D544F2FDEC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F55D65-1D22-FC05-F4BE-C32316AE7A83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B43B99-47F2-FC0C-EDA1-645305E9B8F7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구글 </a:t>
                </a:r>
                <a:r>
                  <a:rPr lang="en-US" altLang="ko-KR" spc="-150"/>
                  <a:t>OCR API</a:t>
                </a:r>
                <a:endParaRPr lang="ko-KR" altLang="en-US" spc="-15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D85DC4-BC89-D9CF-CF52-7BB276A40DA5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Front/Back End</a:t>
                </a:r>
                <a:endParaRPr lang="ko-KR" altLang="en-US" spc="-15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90C899-1B36-11D3-7B3A-A2A8C30513F7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251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1976</TotalTime>
  <Words>944</Words>
  <Application>Microsoft Office PowerPoint</Application>
  <PresentationFormat>와이드스크린</PresentationFormat>
  <Paragraphs>221</Paragraphs>
  <Slides>18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함초롬바탕</vt:lpstr>
      <vt:lpstr>Arial</vt:lpstr>
      <vt:lpstr>Office 테마</vt:lpstr>
      <vt:lpstr>PowerPoint 프레젠테이션</vt:lpstr>
      <vt:lpstr>Index</vt:lpstr>
      <vt:lpstr>1. 간단 소개 – 전체 틀</vt:lpstr>
      <vt:lpstr>1. 간단 소개 – 데이터 변경</vt:lpstr>
      <vt:lpstr>2. 진척도</vt:lpstr>
      <vt:lpstr>3. 유형 분류 모델 – 데이터 수집</vt:lpstr>
      <vt:lpstr>3. 유형 분류 모델 – 데이터 전처리</vt:lpstr>
      <vt:lpstr>3. 유형 분류 모델 – 모델 제작 과정</vt:lpstr>
      <vt:lpstr>3. 유형 분류 모델 – 시연 영상</vt:lpstr>
      <vt:lpstr>4. 테스트 케이스</vt:lpstr>
      <vt:lpstr>4. 테스트 케이스 – 하이퍼파라미터 최적화</vt:lpstr>
      <vt:lpstr>4. 테스트 케이스 – 하이퍼파라미터 최적화</vt:lpstr>
      <vt:lpstr>5. 구글 OCR API</vt:lpstr>
      <vt:lpstr>6. Front/Back End</vt:lpstr>
      <vt:lpstr>6. Front/Back End - Service</vt:lpstr>
      <vt:lpstr>7. 추후 계획 – 테스트 케이스</vt:lpstr>
      <vt:lpstr>7. 추후 계획 – 과제 수행 계획</vt:lpstr>
      <vt:lpstr>- 인용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공간이 읎어요</dc:creator>
  <cp:lastModifiedBy>현섭 심</cp:lastModifiedBy>
  <cp:revision>25</cp:revision>
  <dcterms:created xsi:type="dcterms:W3CDTF">2023-03-23T05:33:34Z</dcterms:created>
  <dcterms:modified xsi:type="dcterms:W3CDTF">2023-09-14T08:48:57Z</dcterms:modified>
</cp:coreProperties>
</file>